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5"/>
  </p:notesMasterIdLst>
  <p:sldIdLst>
    <p:sldId id="326" r:id="rId2"/>
    <p:sldId id="348" r:id="rId3"/>
    <p:sldId id="302" r:id="rId4"/>
    <p:sldId id="353" r:id="rId5"/>
    <p:sldId id="354" r:id="rId6"/>
    <p:sldId id="355" r:id="rId7"/>
    <p:sldId id="357" r:id="rId8"/>
    <p:sldId id="358" r:id="rId9"/>
    <p:sldId id="359" r:id="rId10"/>
    <p:sldId id="360" r:id="rId11"/>
    <p:sldId id="366" r:id="rId12"/>
    <p:sldId id="377" r:id="rId13"/>
    <p:sldId id="362" r:id="rId14"/>
    <p:sldId id="374" r:id="rId15"/>
    <p:sldId id="380" r:id="rId16"/>
    <p:sldId id="371" r:id="rId17"/>
    <p:sldId id="381" r:id="rId18"/>
    <p:sldId id="373" r:id="rId19"/>
    <p:sldId id="376" r:id="rId20"/>
    <p:sldId id="383" r:id="rId21"/>
    <p:sldId id="384" r:id="rId22"/>
    <p:sldId id="368" r:id="rId23"/>
    <p:sldId id="369" r:id="rId24"/>
  </p:sldIdLst>
  <p:sldSz cx="9144000" cy="6858000" type="screen4x3"/>
  <p:notesSz cx="6877050" cy="100012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D5A7B1"/>
    <a:srgbClr val="FF6600"/>
    <a:srgbClr val="FF0066"/>
    <a:srgbClr val="C0C0C0"/>
    <a:srgbClr val="808080"/>
    <a:srgbClr val="005392"/>
    <a:srgbClr val="CE3C33"/>
    <a:srgbClr val="FFC305"/>
    <a:srgbClr val="B88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895" autoAdjust="0"/>
    <p:restoredTop sz="88686" autoAdjust="0"/>
  </p:normalViewPr>
  <p:slideViewPr>
    <p:cSldViewPr>
      <p:cViewPr>
        <p:scale>
          <a:sx n="78" d="100"/>
          <a:sy n="78" d="100"/>
        </p:scale>
        <p:origin x="-581" y="3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193D6BE-AA2E-4E8B-9312-196041BE12E1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9D1C238-38E9-4B31-BD4A-5D1718FBD0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BC8004-8AF5-4EC9-A95A-81A81B95A057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4025" lvl="1" indent="-28575" eaLnBrk="1" hangingPunct="1">
              <a:spcBef>
                <a:spcPts val="0"/>
              </a:spcBef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6F2B56-9D5F-4F52-B025-32B9DB55B43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4025" lvl="1" indent="-28575" eaLnBrk="1" hangingPunct="1">
              <a:spcBef>
                <a:spcPts val="0"/>
              </a:spcBef>
              <a:defRPr/>
            </a:pPr>
            <a:r>
              <a:rPr lang="fr-FR" sz="2400" dirty="0" smtClean="0"/>
              <a:t>Décision microéconomique au sujet de l’allocation de son capital humain</a:t>
            </a:r>
          </a:p>
          <a:p>
            <a:pPr marL="450850" lvl="1" indent="-363538" eaLnBrk="1" hangingPunct="1">
              <a:buClr>
                <a:srgbClr val="9BBB59"/>
              </a:buClr>
              <a:buSzPct val="95000"/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Arbitrage entre -</a:t>
            </a:r>
            <a:r>
              <a:rPr lang="fr-FR" sz="2000" dirty="0" smtClean="0"/>
              <a:t>Une situation de salarié (existence d’un coût  d’opportunité)</a:t>
            </a:r>
          </a:p>
          <a:p>
            <a:pPr lvl="1" eaLnBrk="1" hangingPunct="1">
              <a:defRPr/>
            </a:pPr>
            <a:r>
              <a:rPr lang="fr-FR" sz="2000" dirty="0" smtClean="0"/>
              <a:t>	     -Une espérance de récompense (monétaire mais aussi symbolique, sociale ou psychologique)</a:t>
            </a:r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Les entreprises qui se créent avec au moins un salarié au démarrage ont un potentiel de croissance beaucoup plus élevé que les autres.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6F2B56-9D5F-4F52-B025-32B9DB55B43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D1C238-38E9-4B31-BD4A-5D1718FBD0B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D1C238-38E9-4B31-BD4A-5D1718FBD0B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D1C238-38E9-4B31-BD4A-5D1718FBD0B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D1C238-38E9-4B31-BD4A-5D1718FBD0B6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D1C238-38E9-4B31-BD4A-5D1718FBD0B6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83C3316-2CC9-4A52-9CA5-5665378A4974}" type="datetimeFigureOut">
              <a:rPr lang="fr-FR" smtClean="0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2953ACC-0E55-42D3-A5CE-68FF770B6C8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B8FE53-C382-4E62-B47A-DF68007933C1}" type="datetimeFigureOut">
              <a:rPr lang="fr-FR" smtClean="0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0738CA-69D6-4E0A-B6F4-779251ED59F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BF7E1E-0212-4FB7-8085-BFCF356FF5DE}" type="datetimeFigureOut">
              <a:rPr lang="fr-FR" smtClean="0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CA0C05-E33B-46C0-8B3C-D925FD27D48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3EA46-6BE1-4356-97A2-5A0A5C4F1C7A}" type="datetimeFigureOut">
              <a:rPr lang="fr-FR" smtClean="0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7499EC-5311-4692-9EEC-C04828BA11D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514D3B-391E-4B98-BE92-2A148B6AF924}" type="datetimeFigureOut">
              <a:rPr lang="fr-FR" smtClean="0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508C8B-1448-456E-B6FA-BE45B93AF1E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EA362C-660F-41F9-A1C0-C1572A0E92C3}" type="datetimeFigureOut">
              <a:rPr lang="fr-FR" smtClean="0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1ECB85-B91F-4EF2-B76F-87B2D24AB55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531669-16F4-4464-9E5A-A6277ACFB465}" type="datetimeFigureOut">
              <a:rPr lang="fr-FR" smtClean="0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AD1BD4-0FE9-4A11-8D3E-EE16A50D42B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ADC912-1D39-47EF-95E6-ABEA62342DED}" type="datetimeFigureOut">
              <a:rPr lang="fr-FR" smtClean="0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B80F80-C43B-4F2C-B2EA-11533B127FB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85C7E8-6C35-4EFB-95F3-0495118F4F63}" type="datetimeFigureOut">
              <a:rPr lang="fr-FR" smtClean="0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75780B-267B-4A8A-B043-F87F799A57C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6B97716A-9C14-4AB1-A48E-BE7B4A089BDA}" type="datetimeFigureOut">
              <a:rPr lang="fr-FR" smtClean="0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9F3A54-CCCE-4ACB-B7C7-7D992A84EE1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F5FF425-FA3B-4412-B895-26D097E13167}" type="datetimeFigureOut">
              <a:rPr lang="fr-FR" smtClean="0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8467757-7647-4E76-9FEB-E80D42A2B7D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350D0D-82B9-4FD5-9DB7-E886D9E5F226}" type="datetimeFigureOut">
              <a:rPr lang="fr-FR" smtClean="0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4191E31-8766-4787-8FAF-8B8B8528737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51520" y="2924944"/>
            <a:ext cx="8640762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25000" lnSpcReduction="20000"/>
          </a:bodyPr>
          <a:lstStyle/>
          <a:p>
            <a:pPr algn="ctr" fontAlgn="auto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b="1" dirty="0" smtClean="0">
                <a:latin typeface="+mj-lt"/>
                <a:ea typeface="+mj-ea"/>
                <a:cs typeface="+mj-cs"/>
              </a:rPr>
              <a:t/>
            </a:r>
            <a:br>
              <a:rPr lang="fr-FR" sz="3000" b="1" dirty="0" smtClean="0">
                <a:latin typeface="+mj-lt"/>
                <a:ea typeface="+mj-ea"/>
                <a:cs typeface="+mj-cs"/>
              </a:rPr>
            </a:br>
            <a:endParaRPr lang="fr-FR" sz="3000" b="1" dirty="0" smtClean="0">
              <a:latin typeface="+mj-lt"/>
              <a:ea typeface="+mj-ea"/>
              <a:cs typeface="+mj-cs"/>
            </a:endParaRPr>
          </a:p>
          <a:p>
            <a:pPr algn="ctr" fontAlgn="auto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3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fontAlgn="auto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600" dirty="0" err="1" smtClean="0">
                <a:solidFill>
                  <a:schemeClr val="tx2"/>
                </a:solidFill>
                <a:latin typeface="+mn-lt"/>
              </a:rPr>
              <a:t>Rafik</a:t>
            </a:r>
            <a:r>
              <a:rPr lang="fr-FR" sz="96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fr-FR" sz="9600" dirty="0" err="1" smtClean="0">
                <a:solidFill>
                  <a:schemeClr val="tx2"/>
                </a:solidFill>
                <a:latin typeface="+mn-lt"/>
              </a:rPr>
              <a:t>Abdesselam</a:t>
            </a:r>
            <a:r>
              <a:rPr lang="fr-FR" sz="9600" dirty="0" smtClean="0">
                <a:solidFill>
                  <a:schemeClr val="tx2"/>
                </a:solidFill>
                <a:latin typeface="+mn-lt"/>
              </a:rPr>
              <a:t>*, Jean Bonnet** , Pascal </a:t>
            </a:r>
            <a:r>
              <a:rPr lang="fr-FR" sz="9600" dirty="0" err="1" smtClean="0">
                <a:solidFill>
                  <a:schemeClr val="tx2"/>
                </a:solidFill>
                <a:latin typeface="+mn-lt"/>
              </a:rPr>
              <a:t>Cussy</a:t>
            </a:r>
            <a:r>
              <a:rPr lang="fr-FR" sz="9600" dirty="0" smtClean="0">
                <a:solidFill>
                  <a:schemeClr val="tx2"/>
                </a:solidFill>
                <a:latin typeface="+mn-lt"/>
              </a:rPr>
              <a:t>** and Marcus </a:t>
            </a:r>
            <a:r>
              <a:rPr lang="fr-FR" sz="9600" dirty="0" err="1" smtClean="0">
                <a:solidFill>
                  <a:schemeClr val="tx2"/>
                </a:solidFill>
                <a:latin typeface="+mn-lt"/>
              </a:rPr>
              <a:t>Dejardin</a:t>
            </a:r>
            <a:r>
              <a:rPr lang="fr-FR" sz="9600" dirty="0" smtClean="0">
                <a:solidFill>
                  <a:schemeClr val="tx2"/>
                </a:solidFill>
                <a:latin typeface="+mn-lt"/>
              </a:rPr>
              <a:t> ***</a:t>
            </a:r>
          </a:p>
          <a:p>
            <a:pPr algn="ctr" fontAlgn="auto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7200" dirty="0" smtClean="0">
              <a:solidFill>
                <a:schemeClr val="tx2"/>
              </a:solidFill>
              <a:latin typeface="+mn-lt"/>
            </a:endParaRPr>
          </a:p>
          <a:p>
            <a:pPr marL="1158875" fontAlgn="auto">
              <a:spcAft>
                <a:spcPts val="0"/>
              </a:spcAft>
              <a:defRPr/>
            </a:pPr>
            <a:r>
              <a:rPr lang="fr-FR" sz="6400" b="1" dirty="0" smtClean="0">
                <a:latin typeface="+mj-lt"/>
                <a:ea typeface="+mj-ea"/>
                <a:cs typeface="+mj-cs"/>
              </a:rPr>
              <a:t>*</a:t>
            </a:r>
            <a:r>
              <a:rPr lang="fr-FR" sz="6600" dirty="0" smtClean="0">
                <a:solidFill>
                  <a:schemeClr val="tx2"/>
                </a:solidFill>
              </a:rPr>
              <a:t> COACTIS, Université Lumière Lyon 2, France. </a:t>
            </a:r>
            <a:r>
              <a:rPr lang="fr-FR" sz="6400" b="1" dirty="0">
                <a:latin typeface="+mj-lt"/>
                <a:ea typeface="+mj-ea"/>
                <a:cs typeface="+mj-cs"/>
              </a:rPr>
              <a:t/>
            </a:r>
            <a:br>
              <a:rPr lang="fr-FR" sz="6400" b="1" dirty="0">
                <a:latin typeface="+mj-lt"/>
                <a:ea typeface="+mj-ea"/>
                <a:cs typeface="+mj-cs"/>
              </a:rPr>
            </a:br>
            <a:endParaRPr lang="fr-FR" sz="6400" b="1" dirty="0" smtClean="0">
              <a:latin typeface="+mj-lt"/>
              <a:ea typeface="+mj-ea"/>
              <a:cs typeface="+mj-cs"/>
            </a:endParaRPr>
          </a:p>
          <a:p>
            <a:pPr marL="1158875" fontAlgn="auto">
              <a:spcAft>
                <a:spcPts val="0"/>
              </a:spcAft>
              <a:defRPr/>
            </a:pPr>
            <a:r>
              <a:rPr lang="fr-FR" sz="6400" b="1" dirty="0" smtClean="0">
                <a:latin typeface="+mj-lt"/>
                <a:ea typeface="+mj-ea"/>
                <a:cs typeface="+mj-cs"/>
              </a:rPr>
              <a:t>**</a:t>
            </a:r>
            <a:r>
              <a:rPr lang="fr-FR" sz="6400" dirty="0" smtClean="0">
                <a:solidFill>
                  <a:schemeClr val="tx2"/>
                </a:solidFill>
                <a:latin typeface="+mn-lt"/>
              </a:rPr>
              <a:t>CREM-CNRS  UMR 6211, UFR de Sciences Economiques et de Gestion, Université de Caen  Basse-Normandie, 19 rue Claude Bloch, 14032 Caen Cedex, France. </a:t>
            </a:r>
            <a:r>
              <a:rPr lang="fr-FR" sz="6400" dirty="0">
                <a:latin typeface="+mj-lt"/>
                <a:ea typeface="+mj-ea"/>
                <a:cs typeface="+mj-cs"/>
              </a:rPr>
              <a:t/>
            </a:r>
            <a:br>
              <a:rPr lang="fr-FR" sz="6400" dirty="0">
                <a:latin typeface="+mj-lt"/>
                <a:ea typeface="+mj-ea"/>
                <a:cs typeface="+mj-cs"/>
              </a:rPr>
            </a:br>
            <a:r>
              <a:rPr lang="fr-FR" sz="6400" dirty="0" smtClean="0">
                <a:latin typeface="+mj-lt"/>
                <a:ea typeface="+mj-ea"/>
                <a:cs typeface="+mj-cs"/>
              </a:rPr>
              <a:t>		</a:t>
            </a:r>
            <a:endParaRPr lang="fr-FR" sz="6400" dirty="0" smtClean="0">
              <a:solidFill>
                <a:schemeClr val="tx2"/>
              </a:solidFill>
              <a:latin typeface="+mn-lt"/>
            </a:endParaRPr>
          </a:p>
          <a:p>
            <a:pPr marL="1158875" indent="-533400" fontAlgn="auto">
              <a:spcAft>
                <a:spcPts val="0"/>
              </a:spcAft>
              <a:defRPr/>
            </a:pPr>
            <a:r>
              <a:rPr lang="fr-FR" sz="6400" dirty="0" smtClean="0">
                <a:solidFill>
                  <a:schemeClr val="tx2"/>
                </a:solidFill>
                <a:latin typeface="+mn-lt"/>
              </a:rPr>
              <a:t>	</a:t>
            </a:r>
            <a:r>
              <a:rPr lang="fr-FR" sz="6400" b="1" dirty="0" smtClean="0">
                <a:latin typeface="+mj-lt"/>
                <a:ea typeface="+mj-ea"/>
                <a:cs typeface="+mj-cs"/>
              </a:rPr>
              <a:t>***</a:t>
            </a:r>
            <a:r>
              <a:rPr lang="fr-FR" sz="6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fr-FR" sz="6400" dirty="0" smtClean="0">
                <a:solidFill>
                  <a:schemeClr val="tx2"/>
                </a:solidFill>
                <a:latin typeface="+mn-lt"/>
              </a:rPr>
              <a:t>UCL et Université de </a:t>
            </a:r>
            <a:r>
              <a:rPr lang="fr-FR" sz="6400" dirty="0" smtClean="0">
                <a:solidFill>
                  <a:schemeClr val="tx2"/>
                </a:solidFill>
                <a:latin typeface="+mn-lt"/>
              </a:rPr>
              <a:t>Namur, CERPE, Faculté des Sciences économiques, sociales et de gestion 8, Rempart de la Vierge, 5000 Namur, </a:t>
            </a:r>
            <a:r>
              <a:rPr lang="fr-FR" sz="6400" dirty="0" err="1" smtClean="0">
                <a:solidFill>
                  <a:schemeClr val="tx2"/>
                </a:solidFill>
                <a:latin typeface="+mn-lt"/>
              </a:rPr>
              <a:t>Belgium</a:t>
            </a:r>
            <a:r>
              <a:rPr lang="fr-FR" sz="6400" dirty="0" smtClean="0">
                <a:solidFill>
                  <a:schemeClr val="tx2"/>
                </a:solidFill>
                <a:latin typeface="+mn-lt"/>
              </a:rPr>
              <a:t>.</a:t>
            </a:r>
            <a:endParaRPr lang="fr-FR" sz="6400" dirty="0" smtClean="0">
              <a:solidFill>
                <a:srgbClr val="005392"/>
              </a:solidFill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sz="11200" dirty="0">
                <a:latin typeface="+mj-lt"/>
                <a:ea typeface="+mj-ea"/>
                <a:cs typeface="+mj-cs"/>
              </a:rPr>
              <a:t/>
            </a:r>
            <a:br>
              <a:rPr lang="fr-FR" sz="11200" dirty="0">
                <a:latin typeface="+mj-lt"/>
                <a:ea typeface="+mj-ea"/>
                <a:cs typeface="+mj-cs"/>
              </a:rPr>
            </a:br>
            <a:endParaRPr lang="fr-FR" sz="11200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1628800"/>
            <a:ext cx="9144000" cy="158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466" tIns="43233" rIns="86466" bIns="43233">
            <a:spAutoFit/>
          </a:bodyPr>
          <a:lstStyle/>
          <a:p>
            <a:pPr marL="441325" lvl="8" algn="ctr">
              <a:tabLst>
                <a:tab pos="457200" algn="l"/>
              </a:tabLst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Startups or Takeovers:</a:t>
            </a:r>
            <a:endParaRPr lang="fr-FR" sz="2800" b="1" dirty="0" smtClean="0"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ctr" eaLnBrk="0" hangingPunct="0">
              <a:tabLst>
                <a:tab pos="457200" algn="l"/>
              </a:tabLst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Individual and regional determinants of differentiated entrepreneurial logics?</a:t>
            </a:r>
          </a:p>
          <a:p>
            <a:endParaRPr lang="fr-FR" sz="1300" b="1" dirty="0"/>
          </a:p>
        </p:txBody>
      </p:sp>
      <p:pic>
        <p:nvPicPr>
          <p:cNvPr id="22529" name="Picture 1" descr="C:\Users\jean\AppData\Local\Temp\Innov_Forum_VI_bann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8009783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4800" dirty="0" err="1" smtClean="0"/>
              <a:t>Results</a:t>
            </a:r>
            <a:endParaRPr lang="fr-BE" sz="48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67544" y="2060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Individual 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variables </a:t>
            </a:r>
            <a:endParaRPr kumimoji="0" lang="en-US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2425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most significant individual variables of entry mode: </a:t>
            </a:r>
            <a:r>
              <a:rPr lang="en-US" i="1" dirty="0" smtClean="0">
                <a:solidFill>
                  <a:srgbClr val="C00000"/>
                </a:solidFill>
              </a:rPr>
              <a:t>startup versus takeover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sz="2400" dirty="0" smtClean="0"/>
              <a:t>Motivation; </a:t>
            </a:r>
            <a:r>
              <a:rPr lang="en-US" sz="1800" dirty="0" smtClean="0"/>
              <a:t>New Idea, Taste for entrepreneurship, </a:t>
            </a:r>
            <a:r>
              <a:rPr lang="en-US" sz="1800" dirty="0" err="1" smtClean="0"/>
              <a:t>UnemployChoice</a:t>
            </a:r>
            <a:r>
              <a:rPr lang="en-US" sz="1800" dirty="0" smtClean="0"/>
              <a:t> (+), </a:t>
            </a:r>
            <a:r>
              <a:rPr lang="en-US" sz="2400" dirty="0" smtClean="0"/>
              <a:t>High level of education (+), Young (+), Small projects (+), Important amount of capital in the financing (+), Product innovation (+), Industry (+), Transport(+), Services  for the enterprises (+), Construction (+). 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Motivation Opportunity (-)</a:t>
            </a:r>
            <a:r>
              <a:rPr lang="en-US" sz="3200" dirty="0" smtClean="0"/>
              <a:t>, </a:t>
            </a:r>
            <a:r>
              <a:rPr lang="en-US" sz="2400" dirty="0" smtClean="0"/>
              <a:t>Long experience same branch of activity (-), First time in entrepreneurship (-), More than on employee at the beginning (-), IAA(-), Household services (-)</a:t>
            </a:r>
          </a:p>
          <a:p>
            <a:pPr algn="just"/>
            <a:endParaRPr lang="en-US" sz="2400" dirty="0" smtClean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4800" dirty="0" err="1" smtClean="0"/>
              <a:t>Results</a:t>
            </a:r>
            <a:endParaRPr lang="fr-BE" sz="48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67544" y="2060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</a:t>
            </a:r>
            <a:r>
              <a:rPr kumimoji="0" lang="en-US" sz="44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differenciation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dirty="0" smtClean="0"/>
              <a:t>Test on the </a:t>
            </a:r>
            <a:r>
              <a:rPr lang="fr-BE" dirty="0" err="1" smtClean="0"/>
              <a:t>intercept</a:t>
            </a:r>
            <a:r>
              <a:rPr lang="fr-BE" dirty="0" smtClean="0"/>
              <a:t>  </a:t>
            </a:r>
            <a:endParaRPr lang="fr-BE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323528" y="1556792"/>
          <a:ext cx="8424936" cy="4156584"/>
        </p:xfrm>
        <a:graphic>
          <a:graphicData uri="http://schemas.openxmlformats.org/drawingml/2006/table">
            <a:tbl>
              <a:tblPr/>
              <a:tblGrid>
                <a:gridCol w="4032448"/>
                <a:gridCol w="2304256"/>
                <a:gridCol w="2088232"/>
              </a:tblGrid>
              <a:tr h="596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cap="all" dirty="0" smtClean="0">
                          <a:latin typeface="Calibri"/>
                          <a:ea typeface="Calibri"/>
                          <a:cs typeface="Times New Roman"/>
                        </a:rPr>
                        <a:t>regions</a:t>
                      </a:r>
                      <a:endParaRPr lang="fr-F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fr-FR" dirty="0"/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i="1" dirty="0" smtClean="0">
                          <a:latin typeface="Calibri"/>
                          <a:ea typeface="Calibri"/>
                          <a:cs typeface="Times New Roman"/>
                        </a:rPr>
                        <a:t>Coefficients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 smtClean="0">
                          <a:latin typeface="Calibri"/>
                          <a:ea typeface="Calibri"/>
                          <a:cs typeface="Times New Roman"/>
                        </a:rPr>
                        <a:t>Coefficients</a:t>
                      </a:r>
                      <a:endParaRPr lang="fr-FR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3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Île-de-France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0,161**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0,267***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Alsace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Ref Class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0.102</a:t>
                      </a:r>
                      <a:endParaRPr kumimoji="0"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Poitou-Charentes</a:t>
                      </a:r>
                      <a:endParaRPr kumimoji="0"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-0,275***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-0.173*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Bretagne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-0.249***</a:t>
                      </a:r>
                      <a:endParaRPr kumimoji="0"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-0.148</a:t>
                      </a:r>
                      <a:endParaRPr kumimoji="0"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Haute-Normandie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-0.234**</a:t>
                      </a:r>
                      <a:endParaRPr kumimoji="0"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-0.133</a:t>
                      </a:r>
                      <a:endParaRPr kumimoji="0"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Auvergne </a:t>
                      </a:r>
                      <a:endParaRPr kumimoji="0"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-0.197*</a:t>
                      </a:r>
                      <a:endParaRPr kumimoji="0"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-0.096</a:t>
                      </a:r>
                      <a:endParaRPr kumimoji="0"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Times New Roman"/>
                        </a:rPr>
                        <a:t>Basse-Normandie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−0.102</a:t>
                      </a:r>
                      <a:endParaRPr kumimoji="0"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Ref Class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Times New Roman"/>
                        </a:rPr>
                        <a:t>Picardie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Times New Roman"/>
                        </a:rPr>
                        <a:t>0.098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Times New Roman"/>
                        </a:rPr>
                        <a:t>0.20*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Times New Roman"/>
                        </a:rPr>
                        <a:t>Languedoc-Roussillon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0.109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Times New Roman"/>
                        </a:rPr>
                        <a:t>0.211**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Times New Roman"/>
                        </a:rPr>
                        <a:t>Provence-Alpes Côte d’Azur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0.092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Times New Roman"/>
                        </a:rPr>
                        <a:t>0.194**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3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Times New Roman"/>
                        </a:rPr>
                        <a:t>With</a:t>
                      </a:r>
                      <a:r>
                        <a:rPr lang="fr-FR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individual factors 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BE" dirty="0" smtClean="0"/>
              <a:t>Typology of the </a:t>
            </a:r>
            <a:r>
              <a:rPr lang="fr-BE" dirty="0" err="1" smtClean="0"/>
              <a:t>regional</a:t>
            </a:r>
            <a:r>
              <a:rPr lang="fr-BE" dirty="0" smtClean="0"/>
              <a:t> </a:t>
            </a:r>
            <a:r>
              <a:rPr lang="fr-BE" dirty="0" err="1" smtClean="0"/>
              <a:t>development</a:t>
            </a:r>
            <a:endParaRPr lang="fr-BE" dirty="0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483525" y="3645068"/>
            <a:ext cx="1703045" cy="74495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High rate of unemployment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51520" y="3610960"/>
            <a:ext cx="1703045" cy="7844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Low rate of unemployment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79609" y="2493137"/>
            <a:ext cx="1872451" cy="6054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High level of New-firm startups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411614" y="2469881"/>
            <a:ext cx="1872451" cy="6689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Low level of New-firm startups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331567" y="1845078"/>
            <a:ext cx="2303916" cy="41937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Schumpeter effect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1001052" y="3220264"/>
            <a:ext cx="114563" cy="346510"/>
          </a:xfrm>
          <a:prstGeom prst="downArrow">
            <a:avLst>
              <a:gd name="adj1" fmla="val 50000"/>
              <a:gd name="adj2" fmla="val 7814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3275928" y="3213288"/>
            <a:ext cx="143943" cy="346510"/>
          </a:xfrm>
          <a:prstGeom prst="downArrow">
            <a:avLst>
              <a:gd name="adj1" fmla="val 50000"/>
              <a:gd name="adj2" fmla="val 7814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251520" y="4589348"/>
            <a:ext cx="1944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Type 1: Innovative regions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2444856" y="4581128"/>
            <a:ext cx="18722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Type 2: Traditional industrialized regions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4716016" y="2444036"/>
            <a:ext cx="1710586" cy="6255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High rate of unemployment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4716016" y="3676675"/>
            <a:ext cx="1872189" cy="7606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High level of New-firm startups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7020043" y="2444036"/>
            <a:ext cx="1703210" cy="6255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Low rate of unemployment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7020043" y="3676675"/>
            <a:ext cx="1752160" cy="7606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Low level of New-firm startups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5782130" y="1844824"/>
            <a:ext cx="1670190" cy="39918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Refugee effect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4" name="AutoShape 42"/>
          <p:cNvSpPr>
            <a:spLocks noChangeArrowheads="1"/>
          </p:cNvSpPr>
          <p:nvPr/>
        </p:nvSpPr>
        <p:spPr bwMode="auto">
          <a:xfrm>
            <a:off x="5507951" y="3145017"/>
            <a:ext cx="144169" cy="386022"/>
          </a:xfrm>
          <a:prstGeom prst="downArrow">
            <a:avLst>
              <a:gd name="adj1" fmla="val 50000"/>
              <a:gd name="adj2" fmla="val 550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15" name="AutoShape 43"/>
          <p:cNvSpPr>
            <a:spLocks noChangeArrowheads="1"/>
          </p:cNvSpPr>
          <p:nvPr/>
        </p:nvSpPr>
        <p:spPr bwMode="auto">
          <a:xfrm>
            <a:off x="7812360" y="3183792"/>
            <a:ext cx="156519" cy="360040"/>
          </a:xfrm>
          <a:prstGeom prst="downArrow">
            <a:avLst>
              <a:gd name="adj1" fmla="val 50000"/>
              <a:gd name="adj2" fmla="val 550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4716016" y="4614224"/>
            <a:ext cx="19797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Type 3: Touristic regions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6804248" y="4614236"/>
            <a:ext cx="21237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Type 4: Adaptative industrialized regions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71800" y="6021288"/>
            <a:ext cx="63722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 smtClean="0"/>
              <a:t>ABDESSELAM R., BONNET J. et RENOU-MAISSANT, P., (2014), “Typology of the French regional development: revealing the refugee versus Schumpeter effects in new-firm startups”, </a:t>
            </a:r>
            <a:r>
              <a:rPr lang="en-US" sz="1200" i="1" dirty="0" smtClean="0"/>
              <a:t>Applied Economics</a:t>
            </a:r>
            <a:r>
              <a:rPr lang="en-US" sz="1200" dirty="0" smtClean="0"/>
              <a:t>, Volume 46, Issue 28, 3437-3451.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7" grpId="0"/>
      <p:bldP spid="3099" grpId="0"/>
      <p:bldP spid="3109" grpId="0" animBg="1"/>
      <p:bldP spid="3110" grpId="0" animBg="1"/>
      <p:bldP spid="3111" grpId="0" animBg="1"/>
      <p:bldP spid="3112" grpId="0" animBg="1"/>
      <p:bldP spid="3113" grpId="0" animBg="1"/>
      <p:bldP spid="3114" grpId="0" animBg="1"/>
      <p:bldP spid="3115" grpId="0" animBg="1"/>
      <p:bldP spid="3116" grpId="0"/>
      <p:bldP spid="31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/>
          <p:cNvSpPr/>
          <p:nvPr/>
        </p:nvSpPr>
        <p:spPr>
          <a:xfrm>
            <a:off x="6012160" y="836712"/>
            <a:ext cx="295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Active variables</a:t>
            </a:r>
          </a:p>
          <a:p>
            <a:endParaRPr lang="en-US" dirty="0" smtClean="0"/>
          </a:p>
          <a:p>
            <a:endParaRPr lang="fr-FR" dirty="0"/>
          </a:p>
        </p:txBody>
      </p:sp>
      <p:grpSp>
        <p:nvGrpSpPr>
          <p:cNvPr id="121" name="Group 3"/>
          <p:cNvGrpSpPr>
            <a:grpSpLocks/>
          </p:cNvGrpSpPr>
          <p:nvPr/>
        </p:nvGrpSpPr>
        <p:grpSpPr bwMode="auto">
          <a:xfrm>
            <a:off x="0" y="0"/>
            <a:ext cx="6057778" cy="6453336"/>
            <a:chOff x="0" y="0"/>
            <a:chExt cx="8499" cy="8561"/>
          </a:xfrm>
        </p:grpSpPr>
        <p:sp>
          <p:nvSpPr>
            <p:cNvPr id="122" name="Text Box 118"/>
            <p:cNvSpPr txBox="1">
              <a:spLocks noChangeArrowheads="1"/>
            </p:cNvSpPr>
            <p:nvPr/>
          </p:nvSpPr>
          <p:spPr bwMode="auto">
            <a:xfrm>
              <a:off x="7574" y="6989"/>
              <a:ext cx="557" cy="2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0" tIns="0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fr-FR" sz="800" b="0" i="0" u="none" strike="noStrike" baseline="0">
                <a:solidFill>
                  <a:srgbClr val="000000"/>
                </a:solidFill>
                <a:latin typeface="Algerian"/>
              </a:endParaRPr>
            </a:p>
            <a:p>
              <a:pPr algn="l" rtl="0">
                <a:defRPr sz="1000"/>
              </a:pPr>
              <a:endParaRPr lang="fr-FR" sz="800" b="0" i="0" u="none" strike="noStrike" baseline="0">
                <a:solidFill>
                  <a:srgbClr val="000000"/>
                </a:solidFill>
                <a:latin typeface="Algerian"/>
              </a:endParaRPr>
            </a:p>
          </p:txBody>
        </p:sp>
        <p:sp>
          <p:nvSpPr>
            <p:cNvPr id="123" name="ZoneTexte 91"/>
            <p:cNvSpPr txBox="1">
              <a:spLocks noChangeArrowheads="1"/>
            </p:cNvSpPr>
            <p:nvPr/>
          </p:nvSpPr>
          <p:spPr bwMode="auto">
            <a:xfrm>
              <a:off x="7346" y="6963"/>
              <a:ext cx="1049" cy="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000" b="1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Corse</a:t>
              </a: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4" name="Indicateur_6"/>
            <p:cNvSpPr>
              <a:spLocks noChangeArrowheads="1"/>
            </p:cNvSpPr>
            <p:nvPr/>
          </p:nvSpPr>
          <p:spPr bwMode="auto">
            <a:xfrm>
              <a:off x="7287" y="7145"/>
              <a:ext cx="1148" cy="983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000" b="1" i="0" u="none" strike="noStrike" baseline="0">
                  <a:solidFill>
                    <a:srgbClr val="000000"/>
                  </a:solidFill>
                  <a:latin typeface="Calibri"/>
                </a:rPr>
                <a:t>10.8 </a:t>
              </a:r>
              <a:r>
                <a:rPr lang="fr-FR" sz="1000" b="0" i="1" u="none" strike="noStrike" baseline="0">
                  <a:solidFill>
                    <a:srgbClr val="000000"/>
                  </a:solidFill>
                  <a:latin typeface="Calibri"/>
                </a:rPr>
                <a:t>0.26</a:t>
              </a: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5" name="Text Box 18"/>
            <p:cNvSpPr txBox="1">
              <a:spLocks noChangeArrowheads="1"/>
            </p:cNvSpPr>
            <p:nvPr/>
          </p:nvSpPr>
          <p:spPr bwMode="auto">
            <a:xfrm>
              <a:off x="4935" y="1743"/>
              <a:ext cx="1812" cy="1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Champagne-Ardenne</a:t>
              </a:r>
              <a:endParaRPr lang="fr-FR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9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6" name="Indicateur_2"/>
            <p:cNvSpPr>
              <a:spLocks noChangeArrowheads="1"/>
            </p:cNvSpPr>
            <p:nvPr/>
          </p:nvSpPr>
          <p:spPr bwMode="auto">
            <a:xfrm>
              <a:off x="795" y="2127"/>
              <a:ext cx="1149" cy="1361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7.81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0.12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7" name="Indicateur_3"/>
            <p:cNvSpPr>
              <a:spLocks noChangeArrowheads="1"/>
            </p:cNvSpPr>
            <p:nvPr/>
          </p:nvSpPr>
          <p:spPr bwMode="auto">
            <a:xfrm>
              <a:off x="5133" y="1997"/>
              <a:ext cx="1149" cy="907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9.60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8" name="Indicateur_4"/>
            <p:cNvSpPr>
              <a:spLocks noChangeArrowheads="1"/>
            </p:cNvSpPr>
            <p:nvPr/>
          </p:nvSpPr>
          <p:spPr bwMode="auto">
            <a:xfrm>
              <a:off x="4970" y="3078"/>
              <a:ext cx="1148" cy="925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8.37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0.12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9" name="Indicateur_7"/>
            <p:cNvSpPr>
              <a:spLocks noChangeArrowheads="1"/>
            </p:cNvSpPr>
            <p:nvPr/>
          </p:nvSpPr>
          <p:spPr bwMode="auto">
            <a:xfrm>
              <a:off x="3444" y="3031"/>
              <a:ext cx="1149" cy="919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8.00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0.12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0" name="Indicateur_8"/>
            <p:cNvSpPr>
              <a:spLocks noChangeArrowheads="1"/>
            </p:cNvSpPr>
            <p:nvPr/>
          </p:nvSpPr>
          <p:spPr bwMode="auto">
            <a:xfrm>
              <a:off x="6920" y="2256"/>
              <a:ext cx="1149" cy="1044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7.02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0.13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1" name="Indicateur_9"/>
            <p:cNvSpPr>
              <a:spLocks noChangeArrowheads="1"/>
            </p:cNvSpPr>
            <p:nvPr/>
          </p:nvSpPr>
          <p:spPr bwMode="auto">
            <a:xfrm>
              <a:off x="4379" y="4632"/>
              <a:ext cx="1148" cy="1072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8.31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0.12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2" name="Indicateur_11"/>
            <p:cNvSpPr>
              <a:spLocks noChangeArrowheads="1"/>
            </p:cNvSpPr>
            <p:nvPr/>
          </p:nvSpPr>
          <p:spPr bwMode="auto">
            <a:xfrm>
              <a:off x="3987" y="1905"/>
              <a:ext cx="1148" cy="965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000" b="1" i="0" u="none" strike="noStrike" baseline="0">
                  <a:solidFill>
                    <a:srgbClr val="000000"/>
                  </a:solidFill>
                  <a:latin typeface="Calibri"/>
                </a:rPr>
                <a:t>8.38 </a:t>
              </a:r>
              <a:r>
                <a:rPr lang="fr-FR" sz="1000" b="0" i="1" u="none" strike="noStrike" baseline="0">
                  <a:solidFill>
                    <a:srgbClr val="000000"/>
                  </a:solidFill>
                  <a:latin typeface="Calibri"/>
                </a:rPr>
                <a:t>0.22</a:t>
              </a: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3" name="Indicateur_12"/>
            <p:cNvSpPr>
              <a:spLocks noChangeArrowheads="1"/>
            </p:cNvSpPr>
            <p:nvPr/>
          </p:nvSpPr>
          <p:spPr bwMode="auto">
            <a:xfrm>
              <a:off x="2967" y="1266"/>
              <a:ext cx="1148" cy="1419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10.37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0.10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4" name="Indicateur_13"/>
            <p:cNvSpPr>
              <a:spLocks noChangeArrowheads="1"/>
            </p:cNvSpPr>
            <p:nvPr/>
          </p:nvSpPr>
          <p:spPr bwMode="auto">
            <a:xfrm>
              <a:off x="2346" y="1557"/>
              <a:ext cx="1134" cy="978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8.82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0.11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5" name="Indicateur_14"/>
            <p:cNvSpPr>
              <a:spLocks noChangeArrowheads="1"/>
            </p:cNvSpPr>
            <p:nvPr/>
          </p:nvSpPr>
          <p:spPr bwMode="auto">
            <a:xfrm>
              <a:off x="3992" y="6673"/>
              <a:ext cx="1149" cy="931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000" b="1" i="0" u="none" strike="noStrike" baseline="0">
                  <a:solidFill>
                    <a:srgbClr val="000000"/>
                  </a:solidFill>
                  <a:latin typeface="Calibri"/>
                </a:rPr>
                <a:t>13.02 </a:t>
              </a:r>
              <a:r>
                <a:rPr lang="fr-FR" sz="1000" b="0" i="1" u="none" strike="noStrike" baseline="0">
                  <a:solidFill>
                    <a:srgbClr val="000000"/>
                  </a:solidFill>
                  <a:latin typeface="Calibri"/>
                </a:rPr>
                <a:t>0.24</a:t>
              </a: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6" name="Indicateur_15"/>
            <p:cNvSpPr>
              <a:spLocks noChangeArrowheads="1"/>
            </p:cNvSpPr>
            <p:nvPr/>
          </p:nvSpPr>
          <p:spPr bwMode="auto">
            <a:xfrm>
              <a:off x="1774" y="6017"/>
              <a:ext cx="1134" cy="1215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000" b="1" i="0" u="none" strike="noStrike" baseline="0">
                  <a:solidFill>
                    <a:srgbClr val="000000"/>
                  </a:solidFill>
                  <a:latin typeface="Calibri"/>
                </a:rPr>
                <a:t>9.16 </a:t>
              </a:r>
              <a:r>
                <a:rPr lang="fr-FR" sz="1000" b="0" i="1" u="none" strike="noStrike" baseline="0">
                  <a:solidFill>
                    <a:srgbClr val="000000"/>
                  </a:solidFill>
                  <a:latin typeface="Calibri"/>
                </a:rPr>
                <a:t>0.18</a:t>
              </a: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7" name="Indicateur_16"/>
            <p:cNvSpPr>
              <a:spLocks noChangeArrowheads="1"/>
            </p:cNvSpPr>
            <p:nvPr/>
          </p:nvSpPr>
          <p:spPr bwMode="auto">
            <a:xfrm>
              <a:off x="6220" y="1774"/>
              <a:ext cx="1148" cy="1265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8.77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0.11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8" name="Indicateur_17"/>
            <p:cNvSpPr>
              <a:spLocks noChangeArrowheads="1"/>
            </p:cNvSpPr>
            <p:nvPr/>
          </p:nvSpPr>
          <p:spPr bwMode="auto">
            <a:xfrm>
              <a:off x="3044" y="6179"/>
              <a:ext cx="1148" cy="1036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000" b="1" i="0" u="none" strike="noStrike" baseline="0">
                  <a:solidFill>
                    <a:srgbClr val="000000"/>
                  </a:solidFill>
                  <a:latin typeface="Calibri"/>
                </a:rPr>
                <a:t>9.14 </a:t>
              </a:r>
              <a:r>
                <a:rPr lang="fr-FR" sz="1000" b="0" i="1" u="none" strike="noStrike" baseline="0">
                  <a:solidFill>
                    <a:srgbClr val="000000"/>
                  </a:solidFill>
                  <a:latin typeface="Calibri"/>
                </a:rPr>
                <a:t>0.17</a:t>
              </a: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9" name="Indicateur_18"/>
            <p:cNvSpPr>
              <a:spLocks noChangeArrowheads="1"/>
            </p:cNvSpPr>
            <p:nvPr/>
          </p:nvSpPr>
          <p:spPr bwMode="auto">
            <a:xfrm>
              <a:off x="4244" y="207"/>
              <a:ext cx="1148" cy="971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12.64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0.10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9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0" name="Indicateur_19"/>
            <p:cNvSpPr>
              <a:spLocks noChangeArrowheads="1"/>
            </p:cNvSpPr>
            <p:nvPr/>
          </p:nvSpPr>
          <p:spPr bwMode="auto">
            <a:xfrm>
              <a:off x="1552" y="2941"/>
              <a:ext cx="1134" cy="1034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8.16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0.12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1" name="Indicateur_20"/>
            <p:cNvSpPr>
              <a:spLocks noChangeArrowheads="1"/>
            </p:cNvSpPr>
            <p:nvPr/>
          </p:nvSpPr>
          <p:spPr bwMode="auto">
            <a:xfrm>
              <a:off x="4206" y="1042"/>
              <a:ext cx="1148" cy="934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10.09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0.10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2" name="Indicateur_21"/>
            <p:cNvSpPr>
              <a:spLocks noChangeArrowheads="1"/>
            </p:cNvSpPr>
            <p:nvPr/>
          </p:nvSpPr>
          <p:spPr bwMode="auto">
            <a:xfrm>
              <a:off x="2295" y="4165"/>
              <a:ext cx="1134" cy="944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8.90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0.13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3" name="Indicateur_22"/>
            <p:cNvSpPr>
              <a:spLocks noChangeArrowheads="1"/>
            </p:cNvSpPr>
            <p:nvPr/>
          </p:nvSpPr>
          <p:spPr bwMode="auto">
            <a:xfrm>
              <a:off x="6263" y="6283"/>
              <a:ext cx="1149" cy="895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000" b="1" i="0" u="none" strike="noStrike" baseline="0">
                  <a:solidFill>
                    <a:srgbClr val="000000"/>
                  </a:solidFill>
                  <a:latin typeface="Calibri"/>
                </a:rPr>
                <a:t>11.65 </a:t>
              </a:r>
              <a:r>
                <a:rPr lang="fr-FR" sz="1000" b="0" i="1" u="none" strike="noStrike" baseline="0">
                  <a:solidFill>
                    <a:srgbClr val="000000"/>
                  </a:solidFill>
                  <a:latin typeface="Calibri"/>
                </a:rPr>
                <a:t>0.26</a:t>
              </a: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4" name="Indicateur_23"/>
            <p:cNvSpPr>
              <a:spLocks noChangeArrowheads="1"/>
            </p:cNvSpPr>
            <p:nvPr/>
          </p:nvSpPr>
          <p:spPr bwMode="auto">
            <a:xfrm>
              <a:off x="5684" y="5023"/>
              <a:ext cx="1149" cy="993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000" b="1" i="0" u="none" strike="noStrike" baseline="0">
                  <a:solidFill>
                    <a:srgbClr val="000000"/>
                  </a:solidFill>
                  <a:latin typeface="Calibri"/>
                </a:rPr>
                <a:t>8.36 </a:t>
              </a:r>
              <a:r>
                <a:rPr lang="fr-FR" sz="1000" b="0" i="1" u="none" strike="noStrike" baseline="0">
                  <a:solidFill>
                    <a:srgbClr val="000000"/>
                  </a:solidFill>
                  <a:latin typeface="Calibri"/>
                </a:rPr>
                <a:t>0.17</a:t>
              </a: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5" name="Oval 27"/>
            <p:cNvSpPr>
              <a:spLocks noChangeArrowheads="1"/>
            </p:cNvSpPr>
            <p:nvPr/>
          </p:nvSpPr>
          <p:spPr bwMode="auto">
            <a:xfrm>
              <a:off x="5989" y="3350"/>
              <a:ext cx="1148" cy="997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7.84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0.11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6" name="Oval 28"/>
            <p:cNvSpPr>
              <a:spLocks noChangeArrowheads="1"/>
            </p:cNvSpPr>
            <p:nvPr/>
          </p:nvSpPr>
          <p:spPr bwMode="auto">
            <a:xfrm>
              <a:off x="3459" y="4472"/>
              <a:ext cx="1149" cy="935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7.43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0.12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7" name="Freeform 90"/>
            <p:cNvSpPr>
              <a:spLocks/>
            </p:cNvSpPr>
            <p:nvPr/>
          </p:nvSpPr>
          <p:spPr bwMode="auto">
            <a:xfrm>
              <a:off x="7447" y="6559"/>
              <a:ext cx="695" cy="1444"/>
            </a:xfrm>
            <a:custGeom>
              <a:avLst/>
              <a:gdLst>
                <a:gd name="T0" fmla="*/ 532 w 715"/>
                <a:gd name="T1" fmla="*/ 0 h 3112"/>
                <a:gd name="T2" fmla="*/ 495 w 715"/>
                <a:gd name="T3" fmla="*/ 8 h 3112"/>
                <a:gd name="T4" fmla="*/ 503 w 715"/>
                <a:gd name="T5" fmla="*/ 75 h 3112"/>
                <a:gd name="T6" fmla="*/ 371 w 715"/>
                <a:gd name="T7" fmla="*/ 70 h 3112"/>
                <a:gd name="T8" fmla="*/ 317 w 715"/>
                <a:gd name="T9" fmla="*/ 88 h 3112"/>
                <a:gd name="T10" fmla="*/ 153 w 715"/>
                <a:gd name="T11" fmla="*/ 104 h 3112"/>
                <a:gd name="T12" fmla="*/ 140 w 715"/>
                <a:gd name="T13" fmla="*/ 115 h 3112"/>
                <a:gd name="T14" fmla="*/ 97 w 715"/>
                <a:gd name="T15" fmla="*/ 117 h 3112"/>
                <a:gd name="T16" fmla="*/ 63 w 715"/>
                <a:gd name="T17" fmla="*/ 127 h 3112"/>
                <a:gd name="T18" fmla="*/ 68 w 715"/>
                <a:gd name="T19" fmla="*/ 141 h 3112"/>
                <a:gd name="T20" fmla="*/ 8 w 715"/>
                <a:gd name="T21" fmla="*/ 160 h 3112"/>
                <a:gd name="T22" fmla="*/ 0 w 715"/>
                <a:gd name="T23" fmla="*/ 171 h 3112"/>
                <a:gd name="T24" fmla="*/ 40 w 715"/>
                <a:gd name="T25" fmla="*/ 167 h 3112"/>
                <a:gd name="T26" fmla="*/ 98 w 715"/>
                <a:gd name="T27" fmla="*/ 183 h 3112"/>
                <a:gd name="T28" fmla="*/ 18 w 715"/>
                <a:gd name="T29" fmla="*/ 197 h 3112"/>
                <a:gd name="T30" fmla="*/ 34 w 715"/>
                <a:gd name="T31" fmla="*/ 218 h 3112"/>
                <a:gd name="T32" fmla="*/ 155 w 715"/>
                <a:gd name="T33" fmla="*/ 235 h 3112"/>
                <a:gd name="T34" fmla="*/ 116 w 715"/>
                <a:gd name="T35" fmla="*/ 242 h 3112"/>
                <a:gd name="T36" fmla="*/ 70 w 715"/>
                <a:gd name="T37" fmla="*/ 274 h 3112"/>
                <a:gd name="T38" fmla="*/ 181 w 715"/>
                <a:gd name="T39" fmla="*/ 264 h 3112"/>
                <a:gd name="T40" fmla="*/ 194 w 715"/>
                <a:gd name="T41" fmla="*/ 286 h 3112"/>
                <a:gd name="T42" fmla="*/ 154 w 715"/>
                <a:gd name="T43" fmla="*/ 313 h 3112"/>
                <a:gd name="T44" fmla="*/ 299 w 715"/>
                <a:gd name="T45" fmla="*/ 320 h 3112"/>
                <a:gd name="T46" fmla="*/ 224 w 715"/>
                <a:gd name="T47" fmla="*/ 333 h 3112"/>
                <a:gd name="T48" fmla="*/ 221 w 715"/>
                <a:gd name="T49" fmla="*/ 344 h 3112"/>
                <a:gd name="T50" fmla="*/ 295 w 715"/>
                <a:gd name="T51" fmla="*/ 361 h 3112"/>
                <a:gd name="T52" fmla="*/ 466 w 715"/>
                <a:gd name="T53" fmla="*/ 374 h 3112"/>
                <a:gd name="T54" fmla="*/ 485 w 715"/>
                <a:gd name="T55" fmla="*/ 385 h 3112"/>
                <a:gd name="T56" fmla="*/ 531 w 715"/>
                <a:gd name="T57" fmla="*/ 389 h 3112"/>
                <a:gd name="T58" fmla="*/ 621 w 715"/>
                <a:gd name="T59" fmla="*/ 333 h 3112"/>
                <a:gd name="T60" fmla="*/ 571 w 715"/>
                <a:gd name="T61" fmla="*/ 332 h 3112"/>
                <a:gd name="T62" fmla="*/ 611 w 715"/>
                <a:gd name="T63" fmla="*/ 324 h 3112"/>
                <a:gd name="T64" fmla="*/ 643 w 715"/>
                <a:gd name="T65" fmla="*/ 303 h 3112"/>
                <a:gd name="T66" fmla="*/ 631 w 715"/>
                <a:gd name="T67" fmla="*/ 270 h 3112"/>
                <a:gd name="T68" fmla="*/ 632 w 715"/>
                <a:gd name="T69" fmla="*/ 247 h 3112"/>
                <a:gd name="T70" fmla="*/ 715 w 715"/>
                <a:gd name="T71" fmla="*/ 201 h 3112"/>
                <a:gd name="T72" fmla="*/ 656 w 715"/>
                <a:gd name="T73" fmla="*/ 101 h 3112"/>
                <a:gd name="T74" fmla="*/ 594 w 715"/>
                <a:gd name="T75" fmla="*/ 80 h 3112"/>
                <a:gd name="T76" fmla="*/ 603 w 715"/>
                <a:gd name="T77" fmla="*/ 39 h 3112"/>
                <a:gd name="T78" fmla="*/ 576 w 715"/>
                <a:gd name="T79" fmla="*/ 5 h 3112"/>
                <a:gd name="T80" fmla="*/ 532 w 715"/>
                <a:gd name="T81" fmla="*/ 0 h 31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15"/>
                <a:gd name="T124" fmla="*/ 0 h 3112"/>
                <a:gd name="T125" fmla="*/ 715 w 715"/>
                <a:gd name="T126" fmla="*/ 3112 h 311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15" h="3112">
                  <a:moveTo>
                    <a:pt x="532" y="0"/>
                  </a:moveTo>
                  <a:lnTo>
                    <a:pt x="495" y="62"/>
                  </a:lnTo>
                  <a:lnTo>
                    <a:pt x="503" y="595"/>
                  </a:lnTo>
                  <a:lnTo>
                    <a:pt x="371" y="553"/>
                  </a:lnTo>
                  <a:lnTo>
                    <a:pt x="317" y="703"/>
                  </a:lnTo>
                  <a:lnTo>
                    <a:pt x="153" y="833"/>
                  </a:lnTo>
                  <a:lnTo>
                    <a:pt x="140" y="921"/>
                  </a:lnTo>
                  <a:lnTo>
                    <a:pt x="97" y="931"/>
                  </a:lnTo>
                  <a:lnTo>
                    <a:pt x="63" y="1015"/>
                  </a:lnTo>
                  <a:lnTo>
                    <a:pt x="68" y="1121"/>
                  </a:lnTo>
                  <a:lnTo>
                    <a:pt x="8" y="1275"/>
                  </a:lnTo>
                  <a:lnTo>
                    <a:pt x="0" y="1363"/>
                  </a:lnTo>
                  <a:lnTo>
                    <a:pt x="40" y="1333"/>
                  </a:lnTo>
                  <a:lnTo>
                    <a:pt x="98" y="1461"/>
                  </a:lnTo>
                  <a:lnTo>
                    <a:pt x="18" y="1577"/>
                  </a:lnTo>
                  <a:lnTo>
                    <a:pt x="34" y="1745"/>
                  </a:lnTo>
                  <a:lnTo>
                    <a:pt x="155" y="1879"/>
                  </a:lnTo>
                  <a:lnTo>
                    <a:pt x="116" y="1931"/>
                  </a:lnTo>
                  <a:lnTo>
                    <a:pt x="70" y="2186"/>
                  </a:lnTo>
                  <a:lnTo>
                    <a:pt x="181" y="2108"/>
                  </a:lnTo>
                  <a:lnTo>
                    <a:pt x="194" y="2284"/>
                  </a:lnTo>
                  <a:lnTo>
                    <a:pt x="154" y="2500"/>
                  </a:lnTo>
                  <a:lnTo>
                    <a:pt x="299" y="2556"/>
                  </a:lnTo>
                  <a:lnTo>
                    <a:pt x="224" y="2658"/>
                  </a:lnTo>
                  <a:lnTo>
                    <a:pt x="221" y="2750"/>
                  </a:lnTo>
                  <a:lnTo>
                    <a:pt x="295" y="2884"/>
                  </a:lnTo>
                  <a:lnTo>
                    <a:pt x="466" y="2988"/>
                  </a:lnTo>
                  <a:lnTo>
                    <a:pt x="485" y="3074"/>
                  </a:lnTo>
                  <a:lnTo>
                    <a:pt x="531" y="3112"/>
                  </a:lnTo>
                  <a:lnTo>
                    <a:pt x="621" y="2660"/>
                  </a:lnTo>
                  <a:lnTo>
                    <a:pt x="571" y="2650"/>
                  </a:lnTo>
                  <a:lnTo>
                    <a:pt x="611" y="2590"/>
                  </a:lnTo>
                  <a:lnTo>
                    <a:pt x="643" y="2424"/>
                  </a:lnTo>
                  <a:lnTo>
                    <a:pt x="631" y="2160"/>
                  </a:lnTo>
                  <a:lnTo>
                    <a:pt x="632" y="1970"/>
                  </a:lnTo>
                  <a:lnTo>
                    <a:pt x="715" y="1605"/>
                  </a:lnTo>
                  <a:lnTo>
                    <a:pt x="656" y="809"/>
                  </a:lnTo>
                  <a:lnTo>
                    <a:pt x="594" y="635"/>
                  </a:lnTo>
                  <a:lnTo>
                    <a:pt x="603" y="311"/>
                  </a:lnTo>
                  <a:lnTo>
                    <a:pt x="576" y="34"/>
                  </a:lnTo>
                  <a:lnTo>
                    <a:pt x="532" y="0"/>
                  </a:lnTo>
                  <a:close/>
                </a:path>
              </a:pathLst>
            </a:custGeom>
            <a:solidFill>
              <a:srgbClr val="80808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id="148" name="Freeform 89"/>
            <p:cNvSpPr>
              <a:spLocks/>
            </p:cNvSpPr>
            <p:nvPr/>
          </p:nvSpPr>
          <p:spPr bwMode="auto">
            <a:xfrm>
              <a:off x="1892" y="4167"/>
              <a:ext cx="37" cy="38"/>
            </a:xfrm>
            <a:custGeom>
              <a:avLst/>
              <a:gdLst>
                <a:gd name="T0" fmla="*/ 38 w 38"/>
                <a:gd name="T1" fmla="*/ 9 h 82"/>
                <a:gd name="T2" fmla="*/ 0 w 38"/>
                <a:gd name="T3" fmla="*/ 0 h 82"/>
                <a:gd name="T4" fmla="*/ 16 w 38"/>
                <a:gd name="T5" fmla="*/ 11 h 82"/>
                <a:gd name="T6" fmla="*/ 38 w 38"/>
                <a:gd name="T7" fmla="*/ 9 h 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82"/>
                <a:gd name="T14" fmla="*/ 38 w 38"/>
                <a:gd name="T15" fmla="*/ 82 h 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82">
                  <a:moveTo>
                    <a:pt x="38" y="70"/>
                  </a:moveTo>
                  <a:lnTo>
                    <a:pt x="0" y="0"/>
                  </a:lnTo>
                  <a:lnTo>
                    <a:pt x="16" y="82"/>
                  </a:lnTo>
                  <a:lnTo>
                    <a:pt x="38" y="7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</p:sp>
        <p:sp>
          <p:nvSpPr>
            <p:cNvPr id="149" name="Freeform 88"/>
            <p:cNvSpPr>
              <a:spLocks/>
            </p:cNvSpPr>
            <p:nvPr/>
          </p:nvSpPr>
          <p:spPr bwMode="auto">
            <a:xfrm>
              <a:off x="8142" y="7494"/>
              <a:ext cx="91" cy="128"/>
            </a:xfrm>
            <a:custGeom>
              <a:avLst/>
              <a:gdLst>
                <a:gd name="T0" fmla="*/ 40 w 94"/>
                <a:gd name="T1" fmla="*/ 16 h 276"/>
                <a:gd name="T2" fmla="*/ 31 w 94"/>
                <a:gd name="T3" fmla="*/ 16 h 276"/>
                <a:gd name="T4" fmla="*/ 25 w 94"/>
                <a:gd name="T5" fmla="*/ 15 h 276"/>
                <a:gd name="T6" fmla="*/ 20 w 94"/>
                <a:gd name="T7" fmla="*/ 15 h 276"/>
                <a:gd name="T8" fmla="*/ 17 w 94"/>
                <a:gd name="T9" fmla="*/ 14 h 276"/>
                <a:gd name="T10" fmla="*/ 14 w 94"/>
                <a:gd name="T11" fmla="*/ 13 h 276"/>
                <a:gd name="T12" fmla="*/ 12 w 94"/>
                <a:gd name="T13" fmla="*/ 12 h 276"/>
                <a:gd name="T14" fmla="*/ 11 w 94"/>
                <a:gd name="T15" fmla="*/ 11 h 276"/>
                <a:gd name="T16" fmla="*/ 11 w 94"/>
                <a:gd name="T17" fmla="*/ 9 h 276"/>
                <a:gd name="T18" fmla="*/ 12 w 94"/>
                <a:gd name="T19" fmla="*/ 6 h 276"/>
                <a:gd name="T20" fmla="*/ 15 w 94"/>
                <a:gd name="T21" fmla="*/ 5 h 276"/>
                <a:gd name="T22" fmla="*/ 17 w 94"/>
                <a:gd name="T23" fmla="*/ 4 h 276"/>
                <a:gd name="T24" fmla="*/ 21 w 94"/>
                <a:gd name="T25" fmla="*/ 4 h 276"/>
                <a:gd name="T26" fmla="*/ 32 w 94"/>
                <a:gd name="T27" fmla="*/ 4 h 276"/>
                <a:gd name="T28" fmla="*/ 94 w 94"/>
                <a:gd name="T29" fmla="*/ 4 h 276"/>
                <a:gd name="T30" fmla="*/ 94 w 94"/>
                <a:gd name="T31" fmla="*/ 0 h 276"/>
                <a:gd name="T32" fmla="*/ 33 w 94"/>
                <a:gd name="T33" fmla="*/ 0 h 276"/>
                <a:gd name="T34" fmla="*/ 24 w 94"/>
                <a:gd name="T35" fmla="*/ 0 h 276"/>
                <a:gd name="T36" fmla="*/ 18 w 94"/>
                <a:gd name="T37" fmla="*/ 1 h 276"/>
                <a:gd name="T38" fmla="*/ 12 w 94"/>
                <a:gd name="T39" fmla="*/ 1 h 276"/>
                <a:gd name="T40" fmla="*/ 8 w 94"/>
                <a:gd name="T41" fmla="*/ 2 h 276"/>
                <a:gd name="T42" fmla="*/ 4 w 94"/>
                <a:gd name="T43" fmla="*/ 3 h 276"/>
                <a:gd name="T44" fmla="*/ 2 w 94"/>
                <a:gd name="T45" fmla="*/ 5 h 276"/>
                <a:gd name="T46" fmla="*/ 0 w 94"/>
                <a:gd name="T47" fmla="*/ 6 h 276"/>
                <a:gd name="T48" fmla="*/ 0 w 94"/>
                <a:gd name="T49" fmla="*/ 9 h 276"/>
                <a:gd name="T50" fmla="*/ 0 w 94"/>
                <a:gd name="T51" fmla="*/ 11 h 276"/>
                <a:gd name="T52" fmla="*/ 3 w 94"/>
                <a:gd name="T53" fmla="*/ 13 h 276"/>
                <a:gd name="T54" fmla="*/ 8 w 94"/>
                <a:gd name="T55" fmla="*/ 15 h 276"/>
                <a:gd name="T56" fmla="*/ 15 w 94"/>
                <a:gd name="T57" fmla="*/ 17 h 276"/>
                <a:gd name="T58" fmla="*/ 8 w 94"/>
                <a:gd name="T59" fmla="*/ 17 h 276"/>
                <a:gd name="T60" fmla="*/ 3 w 94"/>
                <a:gd name="T61" fmla="*/ 19 h 276"/>
                <a:gd name="T62" fmla="*/ 0 w 94"/>
                <a:gd name="T63" fmla="*/ 21 h 276"/>
                <a:gd name="T64" fmla="*/ 0 w 94"/>
                <a:gd name="T65" fmla="*/ 24 h 276"/>
                <a:gd name="T66" fmla="*/ 0 w 94"/>
                <a:gd name="T67" fmla="*/ 26 h 276"/>
                <a:gd name="T68" fmla="*/ 3 w 94"/>
                <a:gd name="T69" fmla="*/ 28 h 276"/>
                <a:gd name="T70" fmla="*/ 8 w 94"/>
                <a:gd name="T71" fmla="*/ 30 h 276"/>
                <a:gd name="T72" fmla="*/ 15 w 94"/>
                <a:gd name="T73" fmla="*/ 31 h 276"/>
                <a:gd name="T74" fmla="*/ 15 w 94"/>
                <a:gd name="T75" fmla="*/ 32 h 276"/>
                <a:gd name="T76" fmla="*/ 2 w 94"/>
                <a:gd name="T77" fmla="*/ 31 h 276"/>
                <a:gd name="T78" fmla="*/ 2 w 94"/>
                <a:gd name="T79" fmla="*/ 35 h 276"/>
                <a:gd name="T80" fmla="*/ 94 w 94"/>
                <a:gd name="T81" fmla="*/ 35 h 276"/>
                <a:gd name="T82" fmla="*/ 94 w 94"/>
                <a:gd name="T83" fmla="*/ 31 h 276"/>
                <a:gd name="T84" fmla="*/ 41 w 94"/>
                <a:gd name="T85" fmla="*/ 31 h 276"/>
                <a:gd name="T86" fmla="*/ 33 w 94"/>
                <a:gd name="T87" fmla="*/ 31 h 276"/>
                <a:gd name="T88" fmla="*/ 27 w 94"/>
                <a:gd name="T89" fmla="*/ 31 h 276"/>
                <a:gd name="T90" fmla="*/ 18 w 94"/>
                <a:gd name="T91" fmla="*/ 30 h 276"/>
                <a:gd name="T92" fmla="*/ 14 w 94"/>
                <a:gd name="T93" fmla="*/ 28 h 276"/>
                <a:gd name="T94" fmla="*/ 12 w 94"/>
                <a:gd name="T95" fmla="*/ 27 h 276"/>
                <a:gd name="T96" fmla="*/ 11 w 94"/>
                <a:gd name="T97" fmla="*/ 24 h 276"/>
                <a:gd name="T98" fmla="*/ 12 w 94"/>
                <a:gd name="T99" fmla="*/ 22 h 276"/>
                <a:gd name="T100" fmla="*/ 15 w 94"/>
                <a:gd name="T101" fmla="*/ 21 h 276"/>
                <a:gd name="T102" fmla="*/ 20 w 94"/>
                <a:gd name="T103" fmla="*/ 20 h 276"/>
                <a:gd name="T104" fmla="*/ 29 w 94"/>
                <a:gd name="T105" fmla="*/ 19 h 276"/>
                <a:gd name="T106" fmla="*/ 94 w 94"/>
                <a:gd name="T107" fmla="*/ 19 h 276"/>
                <a:gd name="T108" fmla="*/ 94 w 94"/>
                <a:gd name="T109" fmla="*/ 16 h 276"/>
                <a:gd name="T110" fmla="*/ 40 w 94"/>
                <a:gd name="T111" fmla="*/ 16 h 27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4"/>
                <a:gd name="T169" fmla="*/ 0 h 276"/>
                <a:gd name="T170" fmla="*/ 94 w 94"/>
                <a:gd name="T171" fmla="*/ 276 h 2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4" h="276">
                  <a:moveTo>
                    <a:pt x="40" y="124"/>
                  </a:moveTo>
                  <a:lnTo>
                    <a:pt x="31" y="122"/>
                  </a:lnTo>
                  <a:lnTo>
                    <a:pt x="25" y="120"/>
                  </a:lnTo>
                  <a:lnTo>
                    <a:pt x="20" y="116"/>
                  </a:lnTo>
                  <a:lnTo>
                    <a:pt x="17" y="112"/>
                  </a:lnTo>
                  <a:lnTo>
                    <a:pt x="14" y="104"/>
                  </a:lnTo>
                  <a:lnTo>
                    <a:pt x="12" y="94"/>
                  </a:lnTo>
                  <a:lnTo>
                    <a:pt x="11" y="82"/>
                  </a:lnTo>
                  <a:lnTo>
                    <a:pt x="11" y="68"/>
                  </a:lnTo>
                  <a:lnTo>
                    <a:pt x="12" y="48"/>
                  </a:lnTo>
                  <a:lnTo>
                    <a:pt x="15" y="36"/>
                  </a:lnTo>
                  <a:lnTo>
                    <a:pt x="17" y="30"/>
                  </a:lnTo>
                  <a:lnTo>
                    <a:pt x="21" y="28"/>
                  </a:lnTo>
                  <a:lnTo>
                    <a:pt x="32" y="26"/>
                  </a:lnTo>
                  <a:lnTo>
                    <a:pt x="94" y="26"/>
                  </a:lnTo>
                  <a:lnTo>
                    <a:pt x="94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8" y="16"/>
                  </a:lnTo>
                  <a:lnTo>
                    <a:pt x="4" y="24"/>
                  </a:lnTo>
                  <a:lnTo>
                    <a:pt x="2" y="36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0" y="86"/>
                  </a:lnTo>
                  <a:lnTo>
                    <a:pt x="3" y="104"/>
                  </a:lnTo>
                  <a:lnTo>
                    <a:pt x="8" y="118"/>
                  </a:lnTo>
                  <a:lnTo>
                    <a:pt x="15" y="130"/>
                  </a:lnTo>
                  <a:lnTo>
                    <a:pt x="8" y="136"/>
                  </a:lnTo>
                  <a:lnTo>
                    <a:pt x="3" y="148"/>
                  </a:lnTo>
                  <a:lnTo>
                    <a:pt x="0" y="166"/>
                  </a:lnTo>
                  <a:lnTo>
                    <a:pt x="0" y="188"/>
                  </a:lnTo>
                  <a:lnTo>
                    <a:pt x="0" y="206"/>
                  </a:lnTo>
                  <a:lnTo>
                    <a:pt x="3" y="224"/>
                  </a:lnTo>
                  <a:lnTo>
                    <a:pt x="8" y="238"/>
                  </a:lnTo>
                  <a:lnTo>
                    <a:pt x="15" y="248"/>
                  </a:lnTo>
                  <a:lnTo>
                    <a:pt x="15" y="250"/>
                  </a:lnTo>
                  <a:lnTo>
                    <a:pt x="2" y="248"/>
                  </a:lnTo>
                  <a:lnTo>
                    <a:pt x="2" y="276"/>
                  </a:lnTo>
                  <a:lnTo>
                    <a:pt x="94" y="276"/>
                  </a:lnTo>
                  <a:lnTo>
                    <a:pt x="94" y="248"/>
                  </a:lnTo>
                  <a:lnTo>
                    <a:pt x="41" y="248"/>
                  </a:lnTo>
                  <a:lnTo>
                    <a:pt x="33" y="246"/>
                  </a:lnTo>
                  <a:lnTo>
                    <a:pt x="27" y="244"/>
                  </a:lnTo>
                  <a:lnTo>
                    <a:pt x="18" y="234"/>
                  </a:lnTo>
                  <a:lnTo>
                    <a:pt x="14" y="224"/>
                  </a:lnTo>
                  <a:lnTo>
                    <a:pt x="12" y="216"/>
                  </a:lnTo>
                  <a:lnTo>
                    <a:pt x="11" y="192"/>
                  </a:lnTo>
                  <a:lnTo>
                    <a:pt x="12" y="174"/>
                  </a:lnTo>
                  <a:lnTo>
                    <a:pt x="15" y="162"/>
                  </a:lnTo>
                  <a:lnTo>
                    <a:pt x="20" y="154"/>
                  </a:lnTo>
                  <a:lnTo>
                    <a:pt x="29" y="152"/>
                  </a:lnTo>
                  <a:lnTo>
                    <a:pt x="94" y="152"/>
                  </a:lnTo>
                  <a:lnTo>
                    <a:pt x="94" y="124"/>
                  </a:lnTo>
                  <a:lnTo>
                    <a:pt x="40" y="12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</p:sp>
        <p:sp>
          <p:nvSpPr>
            <p:cNvPr id="150" name="Freeform 87"/>
            <p:cNvSpPr>
              <a:spLocks noEditPoints="1"/>
            </p:cNvSpPr>
            <p:nvPr/>
          </p:nvSpPr>
          <p:spPr bwMode="auto">
            <a:xfrm>
              <a:off x="8142" y="7641"/>
              <a:ext cx="92" cy="77"/>
            </a:xfrm>
            <a:custGeom>
              <a:avLst/>
              <a:gdLst>
                <a:gd name="T0" fmla="*/ 79 w 95"/>
                <a:gd name="T1" fmla="*/ 1 h 166"/>
                <a:gd name="T2" fmla="*/ 60 w 95"/>
                <a:gd name="T3" fmla="*/ 0 h 166"/>
                <a:gd name="T4" fmla="*/ 33 w 95"/>
                <a:gd name="T5" fmla="*/ 0 h 166"/>
                <a:gd name="T6" fmla="*/ 13 w 95"/>
                <a:gd name="T7" fmla="*/ 1 h 166"/>
                <a:gd name="T8" fmla="*/ 4 w 95"/>
                <a:gd name="T9" fmla="*/ 4 h 166"/>
                <a:gd name="T10" fmla="*/ 0 w 95"/>
                <a:gd name="T11" fmla="*/ 8 h 166"/>
                <a:gd name="T12" fmla="*/ 0 w 95"/>
                <a:gd name="T13" fmla="*/ 13 h 166"/>
                <a:gd name="T14" fmla="*/ 4 w 95"/>
                <a:gd name="T15" fmla="*/ 18 h 166"/>
                <a:gd name="T16" fmla="*/ 13 w 95"/>
                <a:gd name="T17" fmla="*/ 20 h 166"/>
                <a:gd name="T18" fmla="*/ 33 w 95"/>
                <a:gd name="T19" fmla="*/ 21 h 166"/>
                <a:gd name="T20" fmla="*/ 47 w 95"/>
                <a:gd name="T21" fmla="*/ 21 h 166"/>
                <a:gd name="T22" fmla="*/ 60 w 95"/>
                <a:gd name="T23" fmla="*/ 21 h 166"/>
                <a:gd name="T24" fmla="*/ 65 w 95"/>
                <a:gd name="T25" fmla="*/ 21 h 166"/>
                <a:gd name="T26" fmla="*/ 75 w 95"/>
                <a:gd name="T27" fmla="*/ 20 h 166"/>
                <a:gd name="T28" fmla="*/ 82 w 95"/>
                <a:gd name="T29" fmla="*/ 19 h 166"/>
                <a:gd name="T30" fmla="*/ 86 w 95"/>
                <a:gd name="T31" fmla="*/ 19 h 166"/>
                <a:gd name="T32" fmla="*/ 87 w 95"/>
                <a:gd name="T33" fmla="*/ 18 h 166"/>
                <a:gd name="T34" fmla="*/ 90 w 95"/>
                <a:gd name="T35" fmla="*/ 17 h 166"/>
                <a:gd name="T36" fmla="*/ 94 w 95"/>
                <a:gd name="T37" fmla="*/ 13 h 166"/>
                <a:gd name="T38" fmla="*/ 94 w 95"/>
                <a:gd name="T39" fmla="*/ 11 h 166"/>
                <a:gd name="T40" fmla="*/ 94 w 95"/>
                <a:gd name="T41" fmla="*/ 9 h 166"/>
                <a:gd name="T42" fmla="*/ 92 w 95"/>
                <a:gd name="T43" fmla="*/ 5 h 166"/>
                <a:gd name="T44" fmla="*/ 86 w 95"/>
                <a:gd name="T45" fmla="*/ 2 h 166"/>
                <a:gd name="T46" fmla="*/ 58 w 95"/>
                <a:gd name="T47" fmla="*/ 4 h 166"/>
                <a:gd name="T48" fmla="*/ 73 w 95"/>
                <a:gd name="T49" fmla="*/ 4 h 166"/>
                <a:gd name="T50" fmla="*/ 80 w 95"/>
                <a:gd name="T51" fmla="*/ 6 h 166"/>
                <a:gd name="T52" fmla="*/ 83 w 95"/>
                <a:gd name="T53" fmla="*/ 8 h 166"/>
                <a:gd name="T54" fmla="*/ 83 w 95"/>
                <a:gd name="T55" fmla="*/ 13 h 166"/>
                <a:gd name="T56" fmla="*/ 82 w 95"/>
                <a:gd name="T57" fmla="*/ 13 h 166"/>
                <a:gd name="T58" fmla="*/ 82 w 95"/>
                <a:gd name="T59" fmla="*/ 14 h 166"/>
                <a:gd name="T60" fmla="*/ 78 w 95"/>
                <a:gd name="T61" fmla="*/ 16 h 166"/>
                <a:gd name="T62" fmla="*/ 73 w 95"/>
                <a:gd name="T63" fmla="*/ 17 h 166"/>
                <a:gd name="T64" fmla="*/ 58 w 95"/>
                <a:gd name="T65" fmla="*/ 17 h 166"/>
                <a:gd name="T66" fmla="*/ 49 w 95"/>
                <a:gd name="T67" fmla="*/ 17 h 166"/>
                <a:gd name="T68" fmla="*/ 40 w 95"/>
                <a:gd name="T69" fmla="*/ 17 h 166"/>
                <a:gd name="T70" fmla="*/ 26 w 95"/>
                <a:gd name="T71" fmla="*/ 17 h 166"/>
                <a:gd name="T72" fmla="*/ 17 w 95"/>
                <a:gd name="T73" fmla="*/ 16 h 166"/>
                <a:gd name="T74" fmla="*/ 12 w 95"/>
                <a:gd name="T75" fmla="*/ 14 h 166"/>
                <a:gd name="T76" fmla="*/ 11 w 95"/>
                <a:gd name="T77" fmla="*/ 11 h 166"/>
                <a:gd name="T78" fmla="*/ 17 w 95"/>
                <a:gd name="T79" fmla="*/ 5 h 166"/>
                <a:gd name="T80" fmla="*/ 26 w 95"/>
                <a:gd name="T81" fmla="*/ 4 h 166"/>
                <a:gd name="T82" fmla="*/ 47 w 95"/>
                <a:gd name="T83" fmla="*/ 4 h 1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5"/>
                <a:gd name="T127" fmla="*/ 0 h 166"/>
                <a:gd name="T128" fmla="*/ 95 w 95"/>
                <a:gd name="T129" fmla="*/ 166 h 16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5" h="166">
                  <a:moveTo>
                    <a:pt x="86" y="16"/>
                  </a:moveTo>
                  <a:lnTo>
                    <a:pt x="79" y="8"/>
                  </a:lnTo>
                  <a:lnTo>
                    <a:pt x="71" y="4"/>
                  </a:lnTo>
                  <a:lnTo>
                    <a:pt x="60" y="0"/>
                  </a:lnTo>
                  <a:lnTo>
                    <a:pt x="47" y="0"/>
                  </a:lnTo>
                  <a:lnTo>
                    <a:pt x="33" y="0"/>
                  </a:lnTo>
                  <a:lnTo>
                    <a:pt x="22" y="4"/>
                  </a:lnTo>
                  <a:lnTo>
                    <a:pt x="13" y="8"/>
                  </a:lnTo>
                  <a:lnTo>
                    <a:pt x="8" y="16"/>
                  </a:lnTo>
                  <a:lnTo>
                    <a:pt x="4" y="26"/>
                  </a:lnTo>
                  <a:lnTo>
                    <a:pt x="2" y="40"/>
                  </a:lnTo>
                  <a:lnTo>
                    <a:pt x="0" y="58"/>
                  </a:lnTo>
                  <a:lnTo>
                    <a:pt x="0" y="82"/>
                  </a:lnTo>
                  <a:lnTo>
                    <a:pt x="0" y="104"/>
                  </a:lnTo>
                  <a:lnTo>
                    <a:pt x="2" y="124"/>
                  </a:lnTo>
                  <a:lnTo>
                    <a:pt x="4" y="138"/>
                  </a:lnTo>
                  <a:lnTo>
                    <a:pt x="8" y="150"/>
                  </a:lnTo>
                  <a:lnTo>
                    <a:pt x="13" y="156"/>
                  </a:lnTo>
                  <a:lnTo>
                    <a:pt x="22" y="162"/>
                  </a:lnTo>
                  <a:lnTo>
                    <a:pt x="33" y="164"/>
                  </a:lnTo>
                  <a:lnTo>
                    <a:pt x="39" y="164"/>
                  </a:lnTo>
                  <a:lnTo>
                    <a:pt x="47" y="166"/>
                  </a:lnTo>
                  <a:lnTo>
                    <a:pt x="53" y="164"/>
                  </a:lnTo>
                  <a:lnTo>
                    <a:pt x="60" y="164"/>
                  </a:lnTo>
                  <a:lnTo>
                    <a:pt x="62" y="162"/>
                  </a:lnTo>
                  <a:lnTo>
                    <a:pt x="65" y="162"/>
                  </a:lnTo>
                  <a:lnTo>
                    <a:pt x="71" y="162"/>
                  </a:lnTo>
                  <a:lnTo>
                    <a:pt x="75" y="158"/>
                  </a:lnTo>
                  <a:lnTo>
                    <a:pt x="79" y="156"/>
                  </a:lnTo>
                  <a:lnTo>
                    <a:pt x="82" y="152"/>
                  </a:lnTo>
                  <a:lnTo>
                    <a:pt x="86" y="150"/>
                  </a:lnTo>
                  <a:lnTo>
                    <a:pt x="86" y="146"/>
                  </a:lnTo>
                  <a:lnTo>
                    <a:pt x="86" y="144"/>
                  </a:lnTo>
                  <a:lnTo>
                    <a:pt x="87" y="144"/>
                  </a:lnTo>
                  <a:lnTo>
                    <a:pt x="89" y="138"/>
                  </a:lnTo>
                  <a:lnTo>
                    <a:pt x="90" y="130"/>
                  </a:lnTo>
                  <a:lnTo>
                    <a:pt x="92" y="124"/>
                  </a:lnTo>
                  <a:lnTo>
                    <a:pt x="94" y="104"/>
                  </a:lnTo>
                  <a:lnTo>
                    <a:pt x="94" y="92"/>
                  </a:lnTo>
                  <a:lnTo>
                    <a:pt x="94" y="86"/>
                  </a:lnTo>
                  <a:lnTo>
                    <a:pt x="95" y="82"/>
                  </a:lnTo>
                  <a:lnTo>
                    <a:pt x="94" y="68"/>
                  </a:lnTo>
                  <a:lnTo>
                    <a:pt x="94" y="58"/>
                  </a:lnTo>
                  <a:lnTo>
                    <a:pt x="92" y="40"/>
                  </a:lnTo>
                  <a:lnTo>
                    <a:pt x="89" y="26"/>
                  </a:lnTo>
                  <a:lnTo>
                    <a:pt x="86" y="16"/>
                  </a:lnTo>
                  <a:close/>
                  <a:moveTo>
                    <a:pt x="47" y="28"/>
                  </a:moveTo>
                  <a:lnTo>
                    <a:pt x="58" y="28"/>
                  </a:lnTo>
                  <a:lnTo>
                    <a:pt x="67" y="30"/>
                  </a:lnTo>
                  <a:lnTo>
                    <a:pt x="73" y="32"/>
                  </a:lnTo>
                  <a:lnTo>
                    <a:pt x="78" y="38"/>
                  </a:lnTo>
                  <a:lnTo>
                    <a:pt x="80" y="42"/>
                  </a:lnTo>
                  <a:lnTo>
                    <a:pt x="82" y="52"/>
                  </a:lnTo>
                  <a:lnTo>
                    <a:pt x="83" y="64"/>
                  </a:lnTo>
                  <a:lnTo>
                    <a:pt x="84" y="82"/>
                  </a:lnTo>
                  <a:lnTo>
                    <a:pt x="83" y="98"/>
                  </a:lnTo>
                  <a:lnTo>
                    <a:pt x="82" y="98"/>
                  </a:lnTo>
                  <a:lnTo>
                    <a:pt x="82" y="100"/>
                  </a:lnTo>
                  <a:lnTo>
                    <a:pt x="82" y="104"/>
                  </a:lnTo>
                  <a:lnTo>
                    <a:pt x="82" y="112"/>
                  </a:lnTo>
                  <a:lnTo>
                    <a:pt x="80" y="122"/>
                  </a:lnTo>
                  <a:lnTo>
                    <a:pt x="78" y="128"/>
                  </a:lnTo>
                  <a:lnTo>
                    <a:pt x="75" y="128"/>
                  </a:lnTo>
                  <a:lnTo>
                    <a:pt x="73" y="130"/>
                  </a:lnTo>
                  <a:lnTo>
                    <a:pt x="67" y="134"/>
                  </a:lnTo>
                  <a:lnTo>
                    <a:pt x="58" y="134"/>
                  </a:lnTo>
                  <a:lnTo>
                    <a:pt x="52" y="134"/>
                  </a:lnTo>
                  <a:lnTo>
                    <a:pt x="49" y="134"/>
                  </a:lnTo>
                  <a:lnTo>
                    <a:pt x="47" y="136"/>
                  </a:lnTo>
                  <a:lnTo>
                    <a:pt x="40" y="134"/>
                  </a:lnTo>
                  <a:lnTo>
                    <a:pt x="35" y="134"/>
                  </a:lnTo>
                  <a:lnTo>
                    <a:pt x="26" y="134"/>
                  </a:lnTo>
                  <a:lnTo>
                    <a:pt x="20" y="130"/>
                  </a:lnTo>
                  <a:lnTo>
                    <a:pt x="17" y="128"/>
                  </a:lnTo>
                  <a:lnTo>
                    <a:pt x="14" y="122"/>
                  </a:lnTo>
                  <a:lnTo>
                    <a:pt x="12" y="112"/>
                  </a:lnTo>
                  <a:lnTo>
                    <a:pt x="11" y="98"/>
                  </a:lnTo>
                  <a:lnTo>
                    <a:pt x="11" y="82"/>
                  </a:lnTo>
                  <a:lnTo>
                    <a:pt x="12" y="52"/>
                  </a:lnTo>
                  <a:lnTo>
                    <a:pt x="17" y="38"/>
                  </a:lnTo>
                  <a:lnTo>
                    <a:pt x="20" y="32"/>
                  </a:lnTo>
                  <a:lnTo>
                    <a:pt x="26" y="30"/>
                  </a:lnTo>
                  <a:lnTo>
                    <a:pt x="35" y="28"/>
                  </a:lnTo>
                  <a:lnTo>
                    <a:pt x="47" y="2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</p:sp>
        <p:sp>
          <p:nvSpPr>
            <p:cNvPr id="151" name="Freeform 86"/>
            <p:cNvSpPr>
              <a:spLocks/>
            </p:cNvSpPr>
            <p:nvPr/>
          </p:nvSpPr>
          <p:spPr bwMode="auto">
            <a:xfrm>
              <a:off x="8142" y="7733"/>
              <a:ext cx="92" cy="75"/>
            </a:xfrm>
            <a:custGeom>
              <a:avLst/>
              <a:gdLst>
                <a:gd name="T0" fmla="*/ 19 w 95"/>
                <a:gd name="T1" fmla="*/ 4 h 162"/>
                <a:gd name="T2" fmla="*/ 31 w 95"/>
                <a:gd name="T3" fmla="*/ 4 h 162"/>
                <a:gd name="T4" fmla="*/ 22 w 95"/>
                <a:gd name="T5" fmla="*/ 1 h 162"/>
                <a:gd name="T6" fmla="*/ 10 w 95"/>
                <a:gd name="T7" fmla="*/ 2 h 162"/>
                <a:gd name="T8" fmla="*/ 3 w 95"/>
                <a:gd name="T9" fmla="*/ 4 h 162"/>
                <a:gd name="T10" fmla="*/ 0 w 95"/>
                <a:gd name="T11" fmla="*/ 8 h 162"/>
                <a:gd name="T12" fmla="*/ 0 w 95"/>
                <a:gd name="T13" fmla="*/ 13 h 162"/>
                <a:gd name="T14" fmla="*/ 4 w 95"/>
                <a:gd name="T15" fmla="*/ 17 h 162"/>
                <a:gd name="T16" fmla="*/ 14 w 95"/>
                <a:gd name="T17" fmla="*/ 19 h 162"/>
                <a:gd name="T18" fmla="*/ 34 w 95"/>
                <a:gd name="T19" fmla="*/ 20 h 162"/>
                <a:gd name="T20" fmla="*/ 53 w 95"/>
                <a:gd name="T21" fmla="*/ 20 h 162"/>
                <a:gd name="T22" fmla="*/ 62 w 95"/>
                <a:gd name="T23" fmla="*/ 20 h 162"/>
                <a:gd name="T24" fmla="*/ 71 w 95"/>
                <a:gd name="T25" fmla="*/ 20 h 162"/>
                <a:gd name="T26" fmla="*/ 79 w 95"/>
                <a:gd name="T27" fmla="*/ 19 h 162"/>
                <a:gd name="T28" fmla="*/ 86 w 95"/>
                <a:gd name="T29" fmla="*/ 19 h 162"/>
                <a:gd name="T30" fmla="*/ 86 w 95"/>
                <a:gd name="T31" fmla="*/ 18 h 162"/>
                <a:gd name="T32" fmla="*/ 89 w 95"/>
                <a:gd name="T33" fmla="*/ 17 h 162"/>
                <a:gd name="T34" fmla="*/ 92 w 95"/>
                <a:gd name="T35" fmla="*/ 15 h 162"/>
                <a:gd name="T36" fmla="*/ 94 w 95"/>
                <a:gd name="T37" fmla="*/ 11 h 162"/>
                <a:gd name="T38" fmla="*/ 95 w 95"/>
                <a:gd name="T39" fmla="*/ 10 h 162"/>
                <a:gd name="T40" fmla="*/ 93 w 95"/>
                <a:gd name="T41" fmla="*/ 6 h 162"/>
                <a:gd name="T42" fmla="*/ 87 w 95"/>
                <a:gd name="T43" fmla="*/ 3 h 162"/>
                <a:gd name="T44" fmla="*/ 77 w 95"/>
                <a:gd name="T45" fmla="*/ 1 h 162"/>
                <a:gd name="T46" fmla="*/ 65 w 95"/>
                <a:gd name="T47" fmla="*/ 0 h 162"/>
                <a:gd name="T48" fmla="*/ 60 w 95"/>
                <a:gd name="T49" fmla="*/ 4 h 162"/>
                <a:gd name="T50" fmla="*/ 73 w 95"/>
                <a:gd name="T51" fmla="*/ 4 h 162"/>
                <a:gd name="T52" fmla="*/ 80 w 95"/>
                <a:gd name="T53" fmla="*/ 5 h 162"/>
                <a:gd name="T54" fmla="*/ 83 w 95"/>
                <a:gd name="T55" fmla="*/ 7 h 162"/>
                <a:gd name="T56" fmla="*/ 84 w 95"/>
                <a:gd name="T57" fmla="*/ 10 h 162"/>
                <a:gd name="T58" fmla="*/ 83 w 95"/>
                <a:gd name="T59" fmla="*/ 10 h 162"/>
                <a:gd name="T60" fmla="*/ 83 w 95"/>
                <a:gd name="T61" fmla="*/ 12 h 162"/>
                <a:gd name="T62" fmla="*/ 82 w 95"/>
                <a:gd name="T63" fmla="*/ 12 h 162"/>
                <a:gd name="T64" fmla="*/ 82 w 95"/>
                <a:gd name="T65" fmla="*/ 13 h 162"/>
                <a:gd name="T66" fmla="*/ 78 w 95"/>
                <a:gd name="T67" fmla="*/ 16 h 162"/>
                <a:gd name="T68" fmla="*/ 73 w 95"/>
                <a:gd name="T69" fmla="*/ 16 h 162"/>
                <a:gd name="T70" fmla="*/ 61 w 95"/>
                <a:gd name="T71" fmla="*/ 16 h 162"/>
                <a:gd name="T72" fmla="*/ 52 w 95"/>
                <a:gd name="T73" fmla="*/ 17 h 162"/>
                <a:gd name="T74" fmla="*/ 37 w 95"/>
                <a:gd name="T75" fmla="*/ 17 h 162"/>
                <a:gd name="T76" fmla="*/ 21 w 95"/>
                <a:gd name="T77" fmla="*/ 16 h 162"/>
                <a:gd name="T78" fmla="*/ 17 w 95"/>
                <a:gd name="T79" fmla="*/ 16 h 162"/>
                <a:gd name="T80" fmla="*/ 12 w 95"/>
                <a:gd name="T81" fmla="*/ 14 h 162"/>
                <a:gd name="T82" fmla="*/ 11 w 95"/>
                <a:gd name="T83" fmla="*/ 11 h 162"/>
                <a:gd name="T84" fmla="*/ 14 w 95"/>
                <a:gd name="T85" fmla="*/ 6 h 1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5"/>
                <a:gd name="T130" fmla="*/ 0 h 162"/>
                <a:gd name="T131" fmla="*/ 95 w 95"/>
                <a:gd name="T132" fmla="*/ 162 h 16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5" h="162">
                  <a:moveTo>
                    <a:pt x="14" y="42"/>
                  </a:moveTo>
                  <a:lnTo>
                    <a:pt x="19" y="32"/>
                  </a:lnTo>
                  <a:lnTo>
                    <a:pt x="29" y="30"/>
                  </a:lnTo>
                  <a:lnTo>
                    <a:pt x="31" y="30"/>
                  </a:lnTo>
                  <a:lnTo>
                    <a:pt x="31" y="4"/>
                  </a:lnTo>
                  <a:lnTo>
                    <a:pt x="22" y="4"/>
                  </a:lnTo>
                  <a:lnTo>
                    <a:pt x="16" y="8"/>
                  </a:lnTo>
                  <a:lnTo>
                    <a:pt x="10" y="12"/>
                  </a:lnTo>
                  <a:lnTo>
                    <a:pt x="7" y="20"/>
                  </a:lnTo>
                  <a:lnTo>
                    <a:pt x="3" y="28"/>
                  </a:lnTo>
                  <a:lnTo>
                    <a:pt x="1" y="42"/>
                  </a:lnTo>
                  <a:lnTo>
                    <a:pt x="0" y="60"/>
                  </a:lnTo>
                  <a:lnTo>
                    <a:pt x="0" y="82"/>
                  </a:lnTo>
                  <a:lnTo>
                    <a:pt x="0" y="102"/>
                  </a:lnTo>
                  <a:lnTo>
                    <a:pt x="2" y="120"/>
                  </a:lnTo>
                  <a:lnTo>
                    <a:pt x="4" y="134"/>
                  </a:lnTo>
                  <a:lnTo>
                    <a:pt x="9" y="144"/>
                  </a:lnTo>
                  <a:lnTo>
                    <a:pt x="14" y="150"/>
                  </a:lnTo>
                  <a:lnTo>
                    <a:pt x="23" y="156"/>
                  </a:lnTo>
                  <a:lnTo>
                    <a:pt x="34" y="160"/>
                  </a:lnTo>
                  <a:lnTo>
                    <a:pt x="47" y="162"/>
                  </a:lnTo>
                  <a:lnTo>
                    <a:pt x="53" y="160"/>
                  </a:lnTo>
                  <a:lnTo>
                    <a:pt x="60" y="160"/>
                  </a:lnTo>
                  <a:lnTo>
                    <a:pt x="62" y="158"/>
                  </a:lnTo>
                  <a:lnTo>
                    <a:pt x="65" y="158"/>
                  </a:lnTo>
                  <a:lnTo>
                    <a:pt x="71" y="158"/>
                  </a:lnTo>
                  <a:lnTo>
                    <a:pt x="75" y="154"/>
                  </a:lnTo>
                  <a:lnTo>
                    <a:pt x="79" y="152"/>
                  </a:lnTo>
                  <a:lnTo>
                    <a:pt x="82" y="148"/>
                  </a:lnTo>
                  <a:lnTo>
                    <a:pt x="86" y="146"/>
                  </a:lnTo>
                  <a:lnTo>
                    <a:pt x="86" y="142"/>
                  </a:lnTo>
                  <a:lnTo>
                    <a:pt x="86" y="140"/>
                  </a:lnTo>
                  <a:lnTo>
                    <a:pt x="87" y="140"/>
                  </a:lnTo>
                  <a:lnTo>
                    <a:pt x="89" y="134"/>
                  </a:lnTo>
                  <a:lnTo>
                    <a:pt x="90" y="126"/>
                  </a:lnTo>
                  <a:lnTo>
                    <a:pt x="92" y="120"/>
                  </a:lnTo>
                  <a:lnTo>
                    <a:pt x="94" y="100"/>
                  </a:lnTo>
                  <a:lnTo>
                    <a:pt x="94" y="88"/>
                  </a:lnTo>
                  <a:lnTo>
                    <a:pt x="94" y="82"/>
                  </a:lnTo>
                  <a:lnTo>
                    <a:pt x="95" y="78"/>
                  </a:lnTo>
                  <a:lnTo>
                    <a:pt x="94" y="58"/>
                  </a:lnTo>
                  <a:lnTo>
                    <a:pt x="93" y="42"/>
                  </a:lnTo>
                  <a:lnTo>
                    <a:pt x="90" y="28"/>
                  </a:lnTo>
                  <a:lnTo>
                    <a:pt x="87" y="18"/>
                  </a:lnTo>
                  <a:lnTo>
                    <a:pt x="82" y="8"/>
                  </a:lnTo>
                  <a:lnTo>
                    <a:pt x="77" y="4"/>
                  </a:lnTo>
                  <a:lnTo>
                    <a:pt x="71" y="0"/>
                  </a:lnTo>
                  <a:lnTo>
                    <a:pt x="65" y="0"/>
                  </a:lnTo>
                  <a:lnTo>
                    <a:pt x="60" y="0"/>
                  </a:lnTo>
                  <a:lnTo>
                    <a:pt x="60" y="28"/>
                  </a:lnTo>
                  <a:lnTo>
                    <a:pt x="67" y="28"/>
                  </a:lnTo>
                  <a:lnTo>
                    <a:pt x="73" y="30"/>
                  </a:lnTo>
                  <a:lnTo>
                    <a:pt x="77" y="32"/>
                  </a:lnTo>
                  <a:lnTo>
                    <a:pt x="80" y="36"/>
                  </a:lnTo>
                  <a:lnTo>
                    <a:pt x="81" y="40"/>
                  </a:lnTo>
                  <a:lnTo>
                    <a:pt x="83" y="50"/>
                  </a:lnTo>
                  <a:lnTo>
                    <a:pt x="83" y="60"/>
                  </a:lnTo>
                  <a:lnTo>
                    <a:pt x="84" y="76"/>
                  </a:lnTo>
                  <a:lnTo>
                    <a:pt x="83" y="76"/>
                  </a:lnTo>
                  <a:lnTo>
                    <a:pt x="83" y="78"/>
                  </a:lnTo>
                  <a:lnTo>
                    <a:pt x="83" y="82"/>
                  </a:lnTo>
                  <a:lnTo>
                    <a:pt x="83" y="90"/>
                  </a:lnTo>
                  <a:lnTo>
                    <a:pt x="82" y="90"/>
                  </a:lnTo>
                  <a:lnTo>
                    <a:pt x="82" y="92"/>
                  </a:lnTo>
                  <a:lnTo>
                    <a:pt x="82" y="96"/>
                  </a:lnTo>
                  <a:lnTo>
                    <a:pt x="82" y="104"/>
                  </a:lnTo>
                  <a:lnTo>
                    <a:pt x="80" y="114"/>
                  </a:lnTo>
                  <a:lnTo>
                    <a:pt x="78" y="122"/>
                  </a:lnTo>
                  <a:lnTo>
                    <a:pt x="75" y="122"/>
                  </a:lnTo>
                  <a:lnTo>
                    <a:pt x="73" y="124"/>
                  </a:lnTo>
                  <a:lnTo>
                    <a:pt x="66" y="128"/>
                  </a:lnTo>
                  <a:lnTo>
                    <a:pt x="61" y="128"/>
                  </a:lnTo>
                  <a:lnTo>
                    <a:pt x="57" y="130"/>
                  </a:lnTo>
                  <a:lnTo>
                    <a:pt x="52" y="130"/>
                  </a:lnTo>
                  <a:lnTo>
                    <a:pt x="48" y="132"/>
                  </a:lnTo>
                  <a:lnTo>
                    <a:pt x="37" y="130"/>
                  </a:lnTo>
                  <a:lnTo>
                    <a:pt x="28" y="130"/>
                  </a:lnTo>
                  <a:lnTo>
                    <a:pt x="21" y="126"/>
                  </a:lnTo>
                  <a:lnTo>
                    <a:pt x="18" y="124"/>
                  </a:lnTo>
                  <a:lnTo>
                    <a:pt x="17" y="124"/>
                  </a:lnTo>
                  <a:lnTo>
                    <a:pt x="14" y="118"/>
                  </a:lnTo>
                  <a:lnTo>
                    <a:pt x="12" y="110"/>
                  </a:lnTo>
                  <a:lnTo>
                    <a:pt x="11" y="98"/>
                  </a:lnTo>
                  <a:lnTo>
                    <a:pt x="11" y="84"/>
                  </a:lnTo>
                  <a:lnTo>
                    <a:pt x="11" y="56"/>
                  </a:lnTo>
                  <a:lnTo>
                    <a:pt x="14" y="4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8215" y="7828"/>
              <a:ext cx="18" cy="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sp>
        <p:sp>
          <p:nvSpPr>
            <p:cNvPr id="153" name="Freeform 84"/>
            <p:cNvSpPr>
              <a:spLocks/>
            </p:cNvSpPr>
            <p:nvPr/>
          </p:nvSpPr>
          <p:spPr bwMode="auto">
            <a:xfrm>
              <a:off x="8142" y="7860"/>
              <a:ext cx="92" cy="73"/>
            </a:xfrm>
            <a:custGeom>
              <a:avLst/>
              <a:gdLst>
                <a:gd name="T0" fmla="*/ 38 w 95"/>
                <a:gd name="T1" fmla="*/ 13 h 158"/>
                <a:gd name="T2" fmla="*/ 35 w 95"/>
                <a:gd name="T3" fmla="*/ 14 h 158"/>
                <a:gd name="T4" fmla="*/ 35 w 95"/>
                <a:gd name="T5" fmla="*/ 14 h 158"/>
                <a:gd name="T6" fmla="*/ 32 w 95"/>
                <a:gd name="T7" fmla="*/ 14 h 158"/>
                <a:gd name="T8" fmla="*/ 30 w 95"/>
                <a:gd name="T9" fmla="*/ 15 h 158"/>
                <a:gd name="T10" fmla="*/ 25 w 95"/>
                <a:gd name="T11" fmla="*/ 15 h 158"/>
                <a:gd name="T12" fmla="*/ 17 w 95"/>
                <a:gd name="T13" fmla="*/ 15 h 158"/>
                <a:gd name="T14" fmla="*/ 13 w 95"/>
                <a:gd name="T15" fmla="*/ 14 h 158"/>
                <a:gd name="T16" fmla="*/ 11 w 95"/>
                <a:gd name="T17" fmla="*/ 13 h 158"/>
                <a:gd name="T18" fmla="*/ 11 w 95"/>
                <a:gd name="T19" fmla="*/ 8 h 158"/>
                <a:gd name="T20" fmla="*/ 13 w 95"/>
                <a:gd name="T21" fmla="*/ 5 h 158"/>
                <a:gd name="T22" fmla="*/ 25 w 95"/>
                <a:gd name="T23" fmla="*/ 4 h 158"/>
                <a:gd name="T24" fmla="*/ 22 w 95"/>
                <a:gd name="T25" fmla="*/ 0 h 158"/>
                <a:gd name="T26" fmla="*/ 12 w 95"/>
                <a:gd name="T27" fmla="*/ 1 h 158"/>
                <a:gd name="T28" fmla="*/ 2 w 95"/>
                <a:gd name="T29" fmla="*/ 4 h 158"/>
                <a:gd name="T30" fmla="*/ 0 w 95"/>
                <a:gd name="T31" fmla="*/ 9 h 158"/>
                <a:gd name="T32" fmla="*/ 1 w 95"/>
                <a:gd name="T33" fmla="*/ 14 h 158"/>
                <a:gd name="T34" fmla="*/ 6 w 95"/>
                <a:gd name="T35" fmla="*/ 17 h 158"/>
                <a:gd name="T36" fmla="*/ 12 w 95"/>
                <a:gd name="T37" fmla="*/ 18 h 158"/>
                <a:gd name="T38" fmla="*/ 25 w 95"/>
                <a:gd name="T39" fmla="*/ 19 h 158"/>
                <a:gd name="T40" fmla="*/ 26 w 95"/>
                <a:gd name="T41" fmla="*/ 19 h 158"/>
                <a:gd name="T42" fmla="*/ 32 w 95"/>
                <a:gd name="T43" fmla="*/ 19 h 158"/>
                <a:gd name="T44" fmla="*/ 40 w 95"/>
                <a:gd name="T45" fmla="*/ 18 h 158"/>
                <a:gd name="T46" fmla="*/ 41 w 95"/>
                <a:gd name="T47" fmla="*/ 17 h 158"/>
                <a:gd name="T48" fmla="*/ 47 w 95"/>
                <a:gd name="T49" fmla="*/ 17 h 158"/>
                <a:gd name="T50" fmla="*/ 51 w 95"/>
                <a:gd name="T51" fmla="*/ 13 h 158"/>
                <a:gd name="T52" fmla="*/ 52 w 95"/>
                <a:gd name="T53" fmla="*/ 10 h 158"/>
                <a:gd name="T54" fmla="*/ 53 w 95"/>
                <a:gd name="T55" fmla="*/ 7 h 158"/>
                <a:gd name="T56" fmla="*/ 56 w 95"/>
                <a:gd name="T57" fmla="*/ 4 h 158"/>
                <a:gd name="T58" fmla="*/ 67 w 95"/>
                <a:gd name="T59" fmla="*/ 3 h 158"/>
                <a:gd name="T60" fmla="*/ 81 w 95"/>
                <a:gd name="T61" fmla="*/ 5 h 158"/>
                <a:gd name="T62" fmla="*/ 83 w 95"/>
                <a:gd name="T63" fmla="*/ 8 h 158"/>
                <a:gd name="T64" fmla="*/ 83 w 95"/>
                <a:gd name="T65" fmla="*/ 11 h 158"/>
                <a:gd name="T66" fmla="*/ 81 w 95"/>
                <a:gd name="T67" fmla="*/ 14 h 158"/>
                <a:gd name="T68" fmla="*/ 79 w 95"/>
                <a:gd name="T69" fmla="*/ 14 h 158"/>
                <a:gd name="T70" fmla="*/ 78 w 95"/>
                <a:gd name="T71" fmla="*/ 15 h 158"/>
                <a:gd name="T72" fmla="*/ 72 w 95"/>
                <a:gd name="T73" fmla="*/ 15 h 158"/>
                <a:gd name="T74" fmla="*/ 69 w 95"/>
                <a:gd name="T75" fmla="*/ 15 h 158"/>
                <a:gd name="T76" fmla="*/ 64 w 95"/>
                <a:gd name="T77" fmla="*/ 16 h 158"/>
                <a:gd name="T78" fmla="*/ 69 w 95"/>
                <a:gd name="T79" fmla="*/ 19 h 158"/>
                <a:gd name="T80" fmla="*/ 81 w 95"/>
                <a:gd name="T81" fmla="*/ 19 h 158"/>
                <a:gd name="T82" fmla="*/ 83 w 95"/>
                <a:gd name="T83" fmla="*/ 18 h 158"/>
                <a:gd name="T84" fmla="*/ 86 w 95"/>
                <a:gd name="T85" fmla="*/ 18 h 158"/>
                <a:gd name="T86" fmla="*/ 91 w 95"/>
                <a:gd name="T87" fmla="*/ 16 h 158"/>
                <a:gd name="T88" fmla="*/ 93 w 95"/>
                <a:gd name="T89" fmla="*/ 13 h 158"/>
                <a:gd name="T90" fmla="*/ 95 w 95"/>
                <a:gd name="T91" fmla="*/ 9 h 158"/>
                <a:gd name="T92" fmla="*/ 93 w 95"/>
                <a:gd name="T93" fmla="*/ 5 h 158"/>
                <a:gd name="T94" fmla="*/ 90 w 95"/>
                <a:gd name="T95" fmla="*/ 2 h 158"/>
                <a:gd name="T96" fmla="*/ 81 w 95"/>
                <a:gd name="T97" fmla="*/ 0 h 158"/>
                <a:gd name="T98" fmla="*/ 68 w 95"/>
                <a:gd name="T99" fmla="*/ 0 h 158"/>
                <a:gd name="T100" fmla="*/ 48 w 95"/>
                <a:gd name="T101" fmla="*/ 1 h 158"/>
                <a:gd name="T102" fmla="*/ 41 w 95"/>
                <a:gd name="T103" fmla="*/ 4 h 158"/>
                <a:gd name="T104" fmla="*/ 40 w 95"/>
                <a:gd name="T105" fmla="*/ 12 h 15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5"/>
                <a:gd name="T160" fmla="*/ 0 h 158"/>
                <a:gd name="T161" fmla="*/ 95 w 95"/>
                <a:gd name="T162" fmla="*/ 158 h 15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5" h="158">
                  <a:moveTo>
                    <a:pt x="40" y="100"/>
                  </a:moveTo>
                  <a:lnTo>
                    <a:pt x="38" y="110"/>
                  </a:lnTo>
                  <a:lnTo>
                    <a:pt x="36" y="114"/>
                  </a:lnTo>
                  <a:lnTo>
                    <a:pt x="35" y="114"/>
                  </a:lnTo>
                  <a:lnTo>
                    <a:pt x="35" y="116"/>
                  </a:lnTo>
                  <a:lnTo>
                    <a:pt x="35" y="120"/>
                  </a:lnTo>
                  <a:lnTo>
                    <a:pt x="33" y="120"/>
                  </a:lnTo>
                  <a:lnTo>
                    <a:pt x="32" y="120"/>
                  </a:lnTo>
                  <a:lnTo>
                    <a:pt x="32" y="122"/>
                  </a:lnTo>
                  <a:lnTo>
                    <a:pt x="30" y="126"/>
                  </a:lnTo>
                  <a:lnTo>
                    <a:pt x="27" y="126"/>
                  </a:lnTo>
                  <a:lnTo>
                    <a:pt x="25" y="128"/>
                  </a:lnTo>
                  <a:lnTo>
                    <a:pt x="20" y="126"/>
                  </a:lnTo>
                  <a:lnTo>
                    <a:pt x="17" y="126"/>
                  </a:lnTo>
                  <a:lnTo>
                    <a:pt x="14" y="122"/>
                  </a:lnTo>
                  <a:lnTo>
                    <a:pt x="13" y="120"/>
                  </a:lnTo>
                  <a:lnTo>
                    <a:pt x="11" y="114"/>
                  </a:lnTo>
                  <a:lnTo>
                    <a:pt x="11" y="106"/>
                  </a:lnTo>
                  <a:lnTo>
                    <a:pt x="11" y="82"/>
                  </a:lnTo>
                  <a:lnTo>
                    <a:pt x="11" y="64"/>
                  </a:lnTo>
                  <a:lnTo>
                    <a:pt x="11" y="54"/>
                  </a:lnTo>
                  <a:lnTo>
                    <a:pt x="13" y="40"/>
                  </a:lnTo>
                  <a:lnTo>
                    <a:pt x="17" y="34"/>
                  </a:lnTo>
                  <a:lnTo>
                    <a:pt x="25" y="32"/>
                  </a:lnTo>
                  <a:lnTo>
                    <a:pt x="25" y="6"/>
                  </a:lnTo>
                  <a:lnTo>
                    <a:pt x="22" y="6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5" y="24"/>
                  </a:lnTo>
                  <a:lnTo>
                    <a:pt x="2" y="32"/>
                  </a:lnTo>
                  <a:lnTo>
                    <a:pt x="1" y="46"/>
                  </a:lnTo>
                  <a:lnTo>
                    <a:pt x="0" y="80"/>
                  </a:lnTo>
                  <a:lnTo>
                    <a:pt x="0" y="100"/>
                  </a:lnTo>
                  <a:lnTo>
                    <a:pt x="1" y="118"/>
                  </a:lnTo>
                  <a:lnTo>
                    <a:pt x="3" y="132"/>
                  </a:lnTo>
                  <a:lnTo>
                    <a:pt x="6" y="142"/>
                  </a:lnTo>
                  <a:lnTo>
                    <a:pt x="8" y="146"/>
                  </a:lnTo>
                  <a:lnTo>
                    <a:pt x="12" y="152"/>
                  </a:lnTo>
                  <a:lnTo>
                    <a:pt x="17" y="154"/>
                  </a:lnTo>
                  <a:lnTo>
                    <a:pt x="25" y="156"/>
                  </a:lnTo>
                  <a:lnTo>
                    <a:pt x="25" y="154"/>
                  </a:lnTo>
                  <a:lnTo>
                    <a:pt x="26" y="154"/>
                  </a:lnTo>
                  <a:lnTo>
                    <a:pt x="28" y="154"/>
                  </a:lnTo>
                  <a:lnTo>
                    <a:pt x="32" y="154"/>
                  </a:lnTo>
                  <a:lnTo>
                    <a:pt x="38" y="150"/>
                  </a:lnTo>
                  <a:lnTo>
                    <a:pt x="40" y="146"/>
                  </a:lnTo>
                  <a:lnTo>
                    <a:pt x="40" y="144"/>
                  </a:lnTo>
                  <a:lnTo>
                    <a:pt x="41" y="144"/>
                  </a:lnTo>
                  <a:lnTo>
                    <a:pt x="43" y="144"/>
                  </a:lnTo>
                  <a:lnTo>
                    <a:pt x="47" y="138"/>
                  </a:lnTo>
                  <a:lnTo>
                    <a:pt x="49" y="124"/>
                  </a:lnTo>
                  <a:lnTo>
                    <a:pt x="51" y="106"/>
                  </a:lnTo>
                  <a:lnTo>
                    <a:pt x="51" y="94"/>
                  </a:lnTo>
                  <a:lnTo>
                    <a:pt x="52" y="82"/>
                  </a:lnTo>
                  <a:lnTo>
                    <a:pt x="52" y="68"/>
                  </a:lnTo>
                  <a:lnTo>
                    <a:pt x="53" y="56"/>
                  </a:lnTo>
                  <a:lnTo>
                    <a:pt x="53" y="42"/>
                  </a:lnTo>
                  <a:lnTo>
                    <a:pt x="56" y="34"/>
                  </a:lnTo>
                  <a:lnTo>
                    <a:pt x="60" y="28"/>
                  </a:lnTo>
                  <a:lnTo>
                    <a:pt x="67" y="28"/>
                  </a:lnTo>
                  <a:lnTo>
                    <a:pt x="75" y="30"/>
                  </a:lnTo>
                  <a:lnTo>
                    <a:pt x="81" y="40"/>
                  </a:lnTo>
                  <a:lnTo>
                    <a:pt x="83" y="54"/>
                  </a:lnTo>
                  <a:lnTo>
                    <a:pt x="83" y="66"/>
                  </a:lnTo>
                  <a:lnTo>
                    <a:pt x="84" y="84"/>
                  </a:lnTo>
                  <a:lnTo>
                    <a:pt x="83" y="96"/>
                  </a:lnTo>
                  <a:lnTo>
                    <a:pt x="83" y="106"/>
                  </a:lnTo>
                  <a:lnTo>
                    <a:pt x="81" y="114"/>
                  </a:lnTo>
                  <a:lnTo>
                    <a:pt x="81" y="120"/>
                  </a:lnTo>
                  <a:lnTo>
                    <a:pt x="79" y="120"/>
                  </a:lnTo>
                  <a:lnTo>
                    <a:pt x="78" y="120"/>
                  </a:lnTo>
                  <a:lnTo>
                    <a:pt x="78" y="122"/>
                  </a:lnTo>
                  <a:lnTo>
                    <a:pt x="76" y="126"/>
                  </a:lnTo>
                  <a:lnTo>
                    <a:pt x="72" y="128"/>
                  </a:lnTo>
                  <a:lnTo>
                    <a:pt x="70" y="128"/>
                  </a:lnTo>
                  <a:lnTo>
                    <a:pt x="69" y="128"/>
                  </a:lnTo>
                  <a:lnTo>
                    <a:pt x="69" y="130"/>
                  </a:lnTo>
                  <a:lnTo>
                    <a:pt x="64" y="130"/>
                  </a:lnTo>
                  <a:lnTo>
                    <a:pt x="64" y="158"/>
                  </a:lnTo>
                  <a:lnTo>
                    <a:pt x="69" y="158"/>
                  </a:lnTo>
                  <a:lnTo>
                    <a:pt x="75" y="156"/>
                  </a:lnTo>
                  <a:lnTo>
                    <a:pt x="81" y="154"/>
                  </a:lnTo>
                  <a:lnTo>
                    <a:pt x="83" y="150"/>
                  </a:lnTo>
                  <a:lnTo>
                    <a:pt x="83" y="148"/>
                  </a:lnTo>
                  <a:lnTo>
                    <a:pt x="84" y="148"/>
                  </a:lnTo>
                  <a:lnTo>
                    <a:pt x="86" y="148"/>
                  </a:lnTo>
                  <a:lnTo>
                    <a:pt x="90" y="142"/>
                  </a:lnTo>
                  <a:lnTo>
                    <a:pt x="91" y="130"/>
                  </a:lnTo>
                  <a:lnTo>
                    <a:pt x="93" y="116"/>
                  </a:lnTo>
                  <a:lnTo>
                    <a:pt x="93" y="106"/>
                  </a:lnTo>
                  <a:lnTo>
                    <a:pt x="94" y="98"/>
                  </a:lnTo>
                  <a:lnTo>
                    <a:pt x="95" y="78"/>
                  </a:lnTo>
                  <a:lnTo>
                    <a:pt x="94" y="56"/>
                  </a:lnTo>
                  <a:lnTo>
                    <a:pt x="93" y="40"/>
                  </a:lnTo>
                  <a:lnTo>
                    <a:pt x="91" y="26"/>
                  </a:lnTo>
                  <a:lnTo>
                    <a:pt x="90" y="16"/>
                  </a:lnTo>
                  <a:lnTo>
                    <a:pt x="86" y="8"/>
                  </a:lnTo>
                  <a:lnTo>
                    <a:pt x="81" y="4"/>
                  </a:lnTo>
                  <a:lnTo>
                    <a:pt x="75" y="0"/>
                  </a:lnTo>
                  <a:lnTo>
                    <a:pt x="68" y="0"/>
                  </a:lnTo>
                  <a:lnTo>
                    <a:pt x="56" y="2"/>
                  </a:lnTo>
                  <a:lnTo>
                    <a:pt x="48" y="12"/>
                  </a:lnTo>
                  <a:lnTo>
                    <a:pt x="43" y="26"/>
                  </a:lnTo>
                  <a:lnTo>
                    <a:pt x="41" y="36"/>
                  </a:lnTo>
                  <a:lnTo>
                    <a:pt x="41" y="50"/>
                  </a:lnTo>
                  <a:lnTo>
                    <a:pt x="40" y="10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</p:sp>
        <p:sp>
          <p:nvSpPr>
            <p:cNvPr id="154" name="Rectangle 153"/>
            <p:cNvSpPr>
              <a:spLocks noChangeArrowheads="1"/>
            </p:cNvSpPr>
            <p:nvPr/>
          </p:nvSpPr>
          <p:spPr bwMode="auto">
            <a:xfrm>
              <a:off x="8105" y="7951"/>
              <a:ext cx="14" cy="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sp>
        <p:sp>
          <p:nvSpPr>
            <p:cNvPr id="155" name="Freeform 82"/>
            <p:cNvSpPr>
              <a:spLocks/>
            </p:cNvSpPr>
            <p:nvPr/>
          </p:nvSpPr>
          <p:spPr bwMode="auto">
            <a:xfrm>
              <a:off x="8142" y="7983"/>
              <a:ext cx="92" cy="73"/>
            </a:xfrm>
            <a:custGeom>
              <a:avLst/>
              <a:gdLst>
                <a:gd name="T0" fmla="*/ 17 w 95"/>
                <a:gd name="T1" fmla="*/ 5 h 158"/>
                <a:gd name="T2" fmla="*/ 25 w 95"/>
                <a:gd name="T3" fmla="*/ 1 h 158"/>
                <a:gd name="T4" fmla="*/ 16 w 95"/>
                <a:gd name="T5" fmla="*/ 1 h 158"/>
                <a:gd name="T6" fmla="*/ 5 w 95"/>
                <a:gd name="T7" fmla="*/ 3 h 158"/>
                <a:gd name="T8" fmla="*/ 1 w 95"/>
                <a:gd name="T9" fmla="*/ 6 h 158"/>
                <a:gd name="T10" fmla="*/ 0 w 95"/>
                <a:gd name="T11" fmla="*/ 13 h 158"/>
                <a:gd name="T12" fmla="*/ 3 w 95"/>
                <a:gd name="T13" fmla="*/ 17 h 158"/>
                <a:gd name="T14" fmla="*/ 8 w 95"/>
                <a:gd name="T15" fmla="*/ 19 h 158"/>
                <a:gd name="T16" fmla="*/ 17 w 95"/>
                <a:gd name="T17" fmla="*/ 20 h 158"/>
                <a:gd name="T18" fmla="*/ 25 w 95"/>
                <a:gd name="T19" fmla="*/ 20 h 158"/>
                <a:gd name="T20" fmla="*/ 28 w 95"/>
                <a:gd name="T21" fmla="*/ 20 h 158"/>
                <a:gd name="T22" fmla="*/ 38 w 95"/>
                <a:gd name="T23" fmla="*/ 19 h 158"/>
                <a:gd name="T24" fmla="*/ 40 w 95"/>
                <a:gd name="T25" fmla="*/ 18 h 158"/>
                <a:gd name="T26" fmla="*/ 43 w 95"/>
                <a:gd name="T27" fmla="*/ 18 h 158"/>
                <a:gd name="T28" fmla="*/ 49 w 95"/>
                <a:gd name="T29" fmla="*/ 16 h 158"/>
                <a:gd name="T30" fmla="*/ 51 w 95"/>
                <a:gd name="T31" fmla="*/ 12 h 158"/>
                <a:gd name="T32" fmla="*/ 52 w 95"/>
                <a:gd name="T33" fmla="*/ 9 h 158"/>
                <a:gd name="T34" fmla="*/ 53 w 95"/>
                <a:gd name="T35" fmla="*/ 6 h 158"/>
                <a:gd name="T36" fmla="*/ 60 w 95"/>
                <a:gd name="T37" fmla="*/ 4 h 158"/>
                <a:gd name="T38" fmla="*/ 75 w 95"/>
                <a:gd name="T39" fmla="*/ 4 h 158"/>
                <a:gd name="T40" fmla="*/ 83 w 95"/>
                <a:gd name="T41" fmla="*/ 7 h 158"/>
                <a:gd name="T42" fmla="*/ 84 w 95"/>
                <a:gd name="T43" fmla="*/ 11 h 158"/>
                <a:gd name="T44" fmla="*/ 83 w 95"/>
                <a:gd name="T45" fmla="*/ 14 h 158"/>
                <a:gd name="T46" fmla="*/ 81 w 95"/>
                <a:gd name="T47" fmla="*/ 15 h 158"/>
                <a:gd name="T48" fmla="*/ 78 w 95"/>
                <a:gd name="T49" fmla="*/ 15 h 158"/>
                <a:gd name="T50" fmla="*/ 76 w 95"/>
                <a:gd name="T51" fmla="*/ 16 h 158"/>
                <a:gd name="T52" fmla="*/ 70 w 95"/>
                <a:gd name="T53" fmla="*/ 16 h 158"/>
                <a:gd name="T54" fmla="*/ 69 w 95"/>
                <a:gd name="T55" fmla="*/ 17 h 158"/>
                <a:gd name="T56" fmla="*/ 64 w 95"/>
                <a:gd name="T57" fmla="*/ 20 h 158"/>
                <a:gd name="T58" fmla="*/ 75 w 95"/>
                <a:gd name="T59" fmla="*/ 20 h 158"/>
                <a:gd name="T60" fmla="*/ 83 w 95"/>
                <a:gd name="T61" fmla="*/ 19 h 158"/>
                <a:gd name="T62" fmla="*/ 84 w 95"/>
                <a:gd name="T63" fmla="*/ 19 h 158"/>
                <a:gd name="T64" fmla="*/ 90 w 95"/>
                <a:gd name="T65" fmla="*/ 18 h 158"/>
                <a:gd name="T66" fmla="*/ 93 w 95"/>
                <a:gd name="T67" fmla="*/ 15 h 158"/>
                <a:gd name="T68" fmla="*/ 94 w 95"/>
                <a:gd name="T69" fmla="*/ 13 h 158"/>
                <a:gd name="T70" fmla="*/ 94 w 95"/>
                <a:gd name="T71" fmla="*/ 7 h 158"/>
                <a:gd name="T72" fmla="*/ 91 w 95"/>
                <a:gd name="T73" fmla="*/ 4 h 158"/>
                <a:gd name="T74" fmla="*/ 86 w 95"/>
                <a:gd name="T75" fmla="*/ 1 h 158"/>
                <a:gd name="T76" fmla="*/ 75 w 95"/>
                <a:gd name="T77" fmla="*/ 0 h 158"/>
                <a:gd name="T78" fmla="*/ 56 w 95"/>
                <a:gd name="T79" fmla="*/ 1 h 158"/>
                <a:gd name="T80" fmla="*/ 43 w 95"/>
                <a:gd name="T81" fmla="*/ 4 h 158"/>
                <a:gd name="T82" fmla="*/ 41 w 95"/>
                <a:gd name="T83" fmla="*/ 7 h 158"/>
                <a:gd name="T84" fmla="*/ 38 w 95"/>
                <a:gd name="T85" fmla="*/ 14 h 158"/>
                <a:gd name="T86" fmla="*/ 35 w 95"/>
                <a:gd name="T87" fmla="*/ 15 h 158"/>
                <a:gd name="T88" fmla="*/ 35 w 95"/>
                <a:gd name="T89" fmla="*/ 15 h 158"/>
                <a:gd name="T90" fmla="*/ 32 w 95"/>
                <a:gd name="T91" fmla="*/ 15 h 158"/>
                <a:gd name="T92" fmla="*/ 30 w 95"/>
                <a:gd name="T93" fmla="*/ 16 h 158"/>
                <a:gd name="T94" fmla="*/ 25 w 95"/>
                <a:gd name="T95" fmla="*/ 16 h 158"/>
                <a:gd name="T96" fmla="*/ 17 w 95"/>
                <a:gd name="T97" fmla="*/ 16 h 158"/>
                <a:gd name="T98" fmla="*/ 13 w 95"/>
                <a:gd name="T99" fmla="*/ 15 h 158"/>
                <a:gd name="T100" fmla="*/ 11 w 95"/>
                <a:gd name="T101" fmla="*/ 14 h 158"/>
                <a:gd name="T102" fmla="*/ 11 w 95"/>
                <a:gd name="T103" fmla="*/ 8 h 158"/>
                <a:gd name="T104" fmla="*/ 13 w 95"/>
                <a:gd name="T105" fmla="*/ 5 h 15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5"/>
                <a:gd name="T160" fmla="*/ 0 h 158"/>
                <a:gd name="T161" fmla="*/ 95 w 95"/>
                <a:gd name="T162" fmla="*/ 158 h 15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5" h="158">
                  <a:moveTo>
                    <a:pt x="13" y="40"/>
                  </a:moveTo>
                  <a:lnTo>
                    <a:pt x="17" y="34"/>
                  </a:lnTo>
                  <a:lnTo>
                    <a:pt x="25" y="32"/>
                  </a:lnTo>
                  <a:lnTo>
                    <a:pt x="25" y="6"/>
                  </a:lnTo>
                  <a:lnTo>
                    <a:pt x="22" y="6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5" y="24"/>
                  </a:lnTo>
                  <a:lnTo>
                    <a:pt x="2" y="32"/>
                  </a:lnTo>
                  <a:lnTo>
                    <a:pt x="1" y="46"/>
                  </a:lnTo>
                  <a:lnTo>
                    <a:pt x="0" y="80"/>
                  </a:lnTo>
                  <a:lnTo>
                    <a:pt x="0" y="100"/>
                  </a:lnTo>
                  <a:lnTo>
                    <a:pt x="1" y="118"/>
                  </a:lnTo>
                  <a:lnTo>
                    <a:pt x="3" y="132"/>
                  </a:lnTo>
                  <a:lnTo>
                    <a:pt x="6" y="142"/>
                  </a:lnTo>
                  <a:lnTo>
                    <a:pt x="8" y="146"/>
                  </a:lnTo>
                  <a:lnTo>
                    <a:pt x="12" y="152"/>
                  </a:lnTo>
                  <a:lnTo>
                    <a:pt x="17" y="154"/>
                  </a:lnTo>
                  <a:lnTo>
                    <a:pt x="25" y="156"/>
                  </a:lnTo>
                  <a:lnTo>
                    <a:pt x="25" y="154"/>
                  </a:lnTo>
                  <a:lnTo>
                    <a:pt x="26" y="154"/>
                  </a:lnTo>
                  <a:lnTo>
                    <a:pt x="28" y="154"/>
                  </a:lnTo>
                  <a:lnTo>
                    <a:pt x="32" y="154"/>
                  </a:lnTo>
                  <a:lnTo>
                    <a:pt x="38" y="150"/>
                  </a:lnTo>
                  <a:lnTo>
                    <a:pt x="40" y="146"/>
                  </a:lnTo>
                  <a:lnTo>
                    <a:pt x="40" y="144"/>
                  </a:lnTo>
                  <a:lnTo>
                    <a:pt x="41" y="144"/>
                  </a:lnTo>
                  <a:lnTo>
                    <a:pt x="43" y="144"/>
                  </a:lnTo>
                  <a:lnTo>
                    <a:pt x="47" y="138"/>
                  </a:lnTo>
                  <a:lnTo>
                    <a:pt x="49" y="124"/>
                  </a:lnTo>
                  <a:lnTo>
                    <a:pt x="51" y="106"/>
                  </a:lnTo>
                  <a:lnTo>
                    <a:pt x="51" y="94"/>
                  </a:lnTo>
                  <a:lnTo>
                    <a:pt x="52" y="82"/>
                  </a:lnTo>
                  <a:lnTo>
                    <a:pt x="52" y="68"/>
                  </a:lnTo>
                  <a:lnTo>
                    <a:pt x="53" y="56"/>
                  </a:lnTo>
                  <a:lnTo>
                    <a:pt x="53" y="42"/>
                  </a:lnTo>
                  <a:lnTo>
                    <a:pt x="56" y="34"/>
                  </a:lnTo>
                  <a:lnTo>
                    <a:pt x="60" y="28"/>
                  </a:lnTo>
                  <a:lnTo>
                    <a:pt x="67" y="28"/>
                  </a:lnTo>
                  <a:lnTo>
                    <a:pt x="75" y="30"/>
                  </a:lnTo>
                  <a:lnTo>
                    <a:pt x="81" y="40"/>
                  </a:lnTo>
                  <a:lnTo>
                    <a:pt x="83" y="54"/>
                  </a:lnTo>
                  <a:lnTo>
                    <a:pt x="83" y="66"/>
                  </a:lnTo>
                  <a:lnTo>
                    <a:pt x="84" y="84"/>
                  </a:lnTo>
                  <a:lnTo>
                    <a:pt x="83" y="96"/>
                  </a:lnTo>
                  <a:lnTo>
                    <a:pt x="83" y="106"/>
                  </a:lnTo>
                  <a:lnTo>
                    <a:pt x="81" y="114"/>
                  </a:lnTo>
                  <a:lnTo>
                    <a:pt x="81" y="120"/>
                  </a:lnTo>
                  <a:lnTo>
                    <a:pt x="79" y="120"/>
                  </a:lnTo>
                  <a:lnTo>
                    <a:pt x="78" y="120"/>
                  </a:lnTo>
                  <a:lnTo>
                    <a:pt x="78" y="122"/>
                  </a:lnTo>
                  <a:lnTo>
                    <a:pt x="76" y="126"/>
                  </a:lnTo>
                  <a:lnTo>
                    <a:pt x="72" y="128"/>
                  </a:lnTo>
                  <a:lnTo>
                    <a:pt x="70" y="128"/>
                  </a:lnTo>
                  <a:lnTo>
                    <a:pt x="69" y="128"/>
                  </a:lnTo>
                  <a:lnTo>
                    <a:pt x="69" y="130"/>
                  </a:lnTo>
                  <a:lnTo>
                    <a:pt x="64" y="130"/>
                  </a:lnTo>
                  <a:lnTo>
                    <a:pt x="64" y="158"/>
                  </a:lnTo>
                  <a:lnTo>
                    <a:pt x="69" y="158"/>
                  </a:lnTo>
                  <a:lnTo>
                    <a:pt x="75" y="156"/>
                  </a:lnTo>
                  <a:lnTo>
                    <a:pt x="81" y="154"/>
                  </a:lnTo>
                  <a:lnTo>
                    <a:pt x="83" y="150"/>
                  </a:lnTo>
                  <a:lnTo>
                    <a:pt x="83" y="148"/>
                  </a:lnTo>
                  <a:lnTo>
                    <a:pt x="84" y="148"/>
                  </a:lnTo>
                  <a:lnTo>
                    <a:pt x="86" y="148"/>
                  </a:lnTo>
                  <a:lnTo>
                    <a:pt x="90" y="142"/>
                  </a:lnTo>
                  <a:lnTo>
                    <a:pt x="91" y="130"/>
                  </a:lnTo>
                  <a:lnTo>
                    <a:pt x="93" y="116"/>
                  </a:lnTo>
                  <a:lnTo>
                    <a:pt x="93" y="106"/>
                  </a:lnTo>
                  <a:lnTo>
                    <a:pt x="94" y="98"/>
                  </a:lnTo>
                  <a:lnTo>
                    <a:pt x="95" y="78"/>
                  </a:lnTo>
                  <a:lnTo>
                    <a:pt x="94" y="56"/>
                  </a:lnTo>
                  <a:lnTo>
                    <a:pt x="93" y="40"/>
                  </a:lnTo>
                  <a:lnTo>
                    <a:pt x="91" y="26"/>
                  </a:lnTo>
                  <a:lnTo>
                    <a:pt x="90" y="16"/>
                  </a:lnTo>
                  <a:lnTo>
                    <a:pt x="86" y="8"/>
                  </a:lnTo>
                  <a:lnTo>
                    <a:pt x="81" y="4"/>
                  </a:lnTo>
                  <a:lnTo>
                    <a:pt x="75" y="0"/>
                  </a:lnTo>
                  <a:lnTo>
                    <a:pt x="68" y="0"/>
                  </a:lnTo>
                  <a:lnTo>
                    <a:pt x="56" y="2"/>
                  </a:lnTo>
                  <a:lnTo>
                    <a:pt x="48" y="12"/>
                  </a:lnTo>
                  <a:lnTo>
                    <a:pt x="43" y="26"/>
                  </a:lnTo>
                  <a:lnTo>
                    <a:pt x="41" y="36"/>
                  </a:lnTo>
                  <a:lnTo>
                    <a:pt x="41" y="50"/>
                  </a:lnTo>
                  <a:lnTo>
                    <a:pt x="40" y="100"/>
                  </a:lnTo>
                  <a:lnTo>
                    <a:pt x="38" y="110"/>
                  </a:lnTo>
                  <a:lnTo>
                    <a:pt x="36" y="114"/>
                  </a:lnTo>
                  <a:lnTo>
                    <a:pt x="35" y="114"/>
                  </a:lnTo>
                  <a:lnTo>
                    <a:pt x="35" y="116"/>
                  </a:lnTo>
                  <a:lnTo>
                    <a:pt x="35" y="120"/>
                  </a:lnTo>
                  <a:lnTo>
                    <a:pt x="33" y="120"/>
                  </a:lnTo>
                  <a:lnTo>
                    <a:pt x="32" y="120"/>
                  </a:lnTo>
                  <a:lnTo>
                    <a:pt x="32" y="122"/>
                  </a:lnTo>
                  <a:lnTo>
                    <a:pt x="30" y="126"/>
                  </a:lnTo>
                  <a:lnTo>
                    <a:pt x="27" y="126"/>
                  </a:lnTo>
                  <a:lnTo>
                    <a:pt x="25" y="128"/>
                  </a:lnTo>
                  <a:lnTo>
                    <a:pt x="20" y="126"/>
                  </a:lnTo>
                  <a:lnTo>
                    <a:pt x="17" y="126"/>
                  </a:lnTo>
                  <a:lnTo>
                    <a:pt x="14" y="122"/>
                  </a:lnTo>
                  <a:lnTo>
                    <a:pt x="13" y="120"/>
                  </a:lnTo>
                  <a:lnTo>
                    <a:pt x="11" y="114"/>
                  </a:lnTo>
                  <a:lnTo>
                    <a:pt x="11" y="106"/>
                  </a:lnTo>
                  <a:lnTo>
                    <a:pt x="11" y="82"/>
                  </a:lnTo>
                  <a:lnTo>
                    <a:pt x="11" y="64"/>
                  </a:lnTo>
                  <a:lnTo>
                    <a:pt x="11" y="54"/>
                  </a:lnTo>
                  <a:lnTo>
                    <a:pt x="13" y="4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</p:sp>
        <p:sp>
          <p:nvSpPr>
            <p:cNvPr id="156" name="Rectangle 155"/>
            <p:cNvSpPr>
              <a:spLocks noChangeArrowheads="1"/>
            </p:cNvSpPr>
            <p:nvPr/>
          </p:nvSpPr>
          <p:spPr bwMode="auto">
            <a:xfrm>
              <a:off x="8144" y="7951"/>
              <a:ext cx="89" cy="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sp>
        <p:sp>
          <p:nvSpPr>
            <p:cNvPr id="157" name="Freeform 80"/>
            <p:cNvSpPr>
              <a:spLocks/>
            </p:cNvSpPr>
            <p:nvPr/>
          </p:nvSpPr>
          <p:spPr bwMode="auto">
            <a:xfrm>
              <a:off x="8141" y="8065"/>
              <a:ext cx="92" cy="61"/>
            </a:xfrm>
            <a:custGeom>
              <a:avLst/>
              <a:gdLst>
                <a:gd name="T0" fmla="*/ 13 w 95"/>
                <a:gd name="T1" fmla="*/ 14 h 132"/>
                <a:gd name="T2" fmla="*/ 12 w 95"/>
                <a:gd name="T3" fmla="*/ 14 h 132"/>
                <a:gd name="T4" fmla="*/ 3 w 95"/>
                <a:gd name="T5" fmla="*/ 13 h 132"/>
                <a:gd name="T6" fmla="*/ 3 w 95"/>
                <a:gd name="T7" fmla="*/ 17 h 132"/>
                <a:gd name="T8" fmla="*/ 95 w 95"/>
                <a:gd name="T9" fmla="*/ 17 h 132"/>
                <a:gd name="T10" fmla="*/ 95 w 95"/>
                <a:gd name="T11" fmla="*/ 13 h 132"/>
                <a:gd name="T12" fmla="*/ 39 w 95"/>
                <a:gd name="T13" fmla="*/ 13 h 132"/>
                <a:gd name="T14" fmla="*/ 26 w 95"/>
                <a:gd name="T15" fmla="*/ 13 h 132"/>
                <a:gd name="T16" fmla="*/ 21 w 95"/>
                <a:gd name="T17" fmla="*/ 12 h 132"/>
                <a:gd name="T18" fmla="*/ 18 w 95"/>
                <a:gd name="T19" fmla="*/ 12 h 132"/>
                <a:gd name="T20" fmla="*/ 14 w 95"/>
                <a:gd name="T21" fmla="*/ 11 h 132"/>
                <a:gd name="T22" fmla="*/ 12 w 95"/>
                <a:gd name="T23" fmla="*/ 10 h 132"/>
                <a:gd name="T24" fmla="*/ 11 w 95"/>
                <a:gd name="T25" fmla="*/ 8 h 132"/>
                <a:gd name="T26" fmla="*/ 11 w 95"/>
                <a:gd name="T27" fmla="*/ 6 h 132"/>
                <a:gd name="T28" fmla="*/ 14 w 95"/>
                <a:gd name="T29" fmla="*/ 5 h 132"/>
                <a:gd name="T30" fmla="*/ 18 w 95"/>
                <a:gd name="T31" fmla="*/ 4 h 132"/>
                <a:gd name="T32" fmla="*/ 25 w 95"/>
                <a:gd name="T33" fmla="*/ 4 h 132"/>
                <a:gd name="T34" fmla="*/ 30 w 95"/>
                <a:gd name="T35" fmla="*/ 4 h 132"/>
                <a:gd name="T36" fmla="*/ 33 w 95"/>
                <a:gd name="T37" fmla="*/ 4 h 132"/>
                <a:gd name="T38" fmla="*/ 33 w 95"/>
                <a:gd name="T39" fmla="*/ 1 h 132"/>
                <a:gd name="T40" fmla="*/ 26 w 95"/>
                <a:gd name="T41" fmla="*/ 0 h 132"/>
                <a:gd name="T42" fmla="*/ 14 w 95"/>
                <a:gd name="T43" fmla="*/ 1 h 132"/>
                <a:gd name="T44" fmla="*/ 6 w 95"/>
                <a:gd name="T45" fmla="*/ 2 h 132"/>
                <a:gd name="T46" fmla="*/ 1 w 95"/>
                <a:gd name="T47" fmla="*/ 4 h 132"/>
                <a:gd name="T48" fmla="*/ 0 w 95"/>
                <a:gd name="T49" fmla="*/ 7 h 132"/>
                <a:gd name="T50" fmla="*/ 0 w 95"/>
                <a:gd name="T51" fmla="*/ 9 h 132"/>
                <a:gd name="T52" fmla="*/ 3 w 95"/>
                <a:gd name="T53" fmla="*/ 11 h 132"/>
                <a:gd name="T54" fmla="*/ 6 w 95"/>
                <a:gd name="T55" fmla="*/ 12 h 132"/>
                <a:gd name="T56" fmla="*/ 13 w 95"/>
                <a:gd name="T57" fmla="*/ 14 h 13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5"/>
                <a:gd name="T88" fmla="*/ 0 h 132"/>
                <a:gd name="T89" fmla="*/ 95 w 95"/>
                <a:gd name="T90" fmla="*/ 132 h 13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5" h="132">
                  <a:moveTo>
                    <a:pt x="13" y="106"/>
                  </a:moveTo>
                  <a:lnTo>
                    <a:pt x="12" y="106"/>
                  </a:lnTo>
                  <a:lnTo>
                    <a:pt x="3" y="104"/>
                  </a:lnTo>
                  <a:lnTo>
                    <a:pt x="3" y="132"/>
                  </a:lnTo>
                  <a:lnTo>
                    <a:pt x="95" y="132"/>
                  </a:lnTo>
                  <a:lnTo>
                    <a:pt x="95" y="104"/>
                  </a:lnTo>
                  <a:lnTo>
                    <a:pt x="39" y="104"/>
                  </a:lnTo>
                  <a:lnTo>
                    <a:pt x="26" y="100"/>
                  </a:lnTo>
                  <a:lnTo>
                    <a:pt x="21" y="96"/>
                  </a:lnTo>
                  <a:lnTo>
                    <a:pt x="18" y="92"/>
                  </a:lnTo>
                  <a:lnTo>
                    <a:pt x="14" y="84"/>
                  </a:lnTo>
                  <a:lnTo>
                    <a:pt x="12" y="76"/>
                  </a:lnTo>
                  <a:lnTo>
                    <a:pt x="11" y="58"/>
                  </a:lnTo>
                  <a:lnTo>
                    <a:pt x="11" y="44"/>
                  </a:lnTo>
                  <a:lnTo>
                    <a:pt x="14" y="34"/>
                  </a:lnTo>
                  <a:lnTo>
                    <a:pt x="18" y="28"/>
                  </a:lnTo>
                  <a:lnTo>
                    <a:pt x="25" y="26"/>
                  </a:lnTo>
                  <a:lnTo>
                    <a:pt x="30" y="28"/>
                  </a:lnTo>
                  <a:lnTo>
                    <a:pt x="33" y="28"/>
                  </a:lnTo>
                  <a:lnTo>
                    <a:pt x="33" y="2"/>
                  </a:lnTo>
                  <a:lnTo>
                    <a:pt x="26" y="0"/>
                  </a:lnTo>
                  <a:lnTo>
                    <a:pt x="14" y="2"/>
                  </a:lnTo>
                  <a:lnTo>
                    <a:pt x="6" y="12"/>
                  </a:lnTo>
                  <a:lnTo>
                    <a:pt x="1" y="28"/>
                  </a:lnTo>
                  <a:lnTo>
                    <a:pt x="0" y="52"/>
                  </a:lnTo>
                  <a:lnTo>
                    <a:pt x="0" y="68"/>
                  </a:lnTo>
                  <a:lnTo>
                    <a:pt x="3" y="84"/>
                  </a:lnTo>
                  <a:lnTo>
                    <a:pt x="6" y="96"/>
                  </a:lnTo>
                  <a:lnTo>
                    <a:pt x="13" y="10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</p:sp>
        <p:sp>
          <p:nvSpPr>
            <p:cNvPr id="158" name="Freeform 79"/>
            <p:cNvSpPr>
              <a:spLocks noEditPoints="1"/>
            </p:cNvSpPr>
            <p:nvPr/>
          </p:nvSpPr>
          <p:spPr bwMode="auto">
            <a:xfrm>
              <a:off x="8142" y="8147"/>
              <a:ext cx="92" cy="77"/>
            </a:xfrm>
            <a:custGeom>
              <a:avLst/>
              <a:gdLst>
                <a:gd name="T0" fmla="*/ 0 w 95"/>
                <a:gd name="T1" fmla="*/ 14 h 164"/>
                <a:gd name="T2" fmla="*/ 4 w 95"/>
                <a:gd name="T3" fmla="*/ 18 h 164"/>
                <a:gd name="T4" fmla="*/ 14 w 95"/>
                <a:gd name="T5" fmla="*/ 20 h 164"/>
                <a:gd name="T6" fmla="*/ 22 w 95"/>
                <a:gd name="T7" fmla="*/ 20 h 164"/>
                <a:gd name="T8" fmla="*/ 46 w 95"/>
                <a:gd name="T9" fmla="*/ 21 h 164"/>
                <a:gd name="T10" fmla="*/ 59 w 95"/>
                <a:gd name="T11" fmla="*/ 21 h 164"/>
                <a:gd name="T12" fmla="*/ 71 w 95"/>
                <a:gd name="T13" fmla="*/ 20 h 164"/>
                <a:gd name="T14" fmla="*/ 79 w 95"/>
                <a:gd name="T15" fmla="*/ 20 h 164"/>
                <a:gd name="T16" fmla="*/ 86 w 95"/>
                <a:gd name="T17" fmla="*/ 19 h 164"/>
                <a:gd name="T18" fmla="*/ 86 w 95"/>
                <a:gd name="T19" fmla="*/ 18 h 164"/>
                <a:gd name="T20" fmla="*/ 89 w 95"/>
                <a:gd name="T21" fmla="*/ 17 h 164"/>
                <a:gd name="T22" fmla="*/ 92 w 95"/>
                <a:gd name="T23" fmla="*/ 16 h 164"/>
                <a:gd name="T24" fmla="*/ 94 w 95"/>
                <a:gd name="T25" fmla="*/ 12 h 164"/>
                <a:gd name="T26" fmla="*/ 95 w 95"/>
                <a:gd name="T27" fmla="*/ 10 h 164"/>
                <a:gd name="T28" fmla="*/ 93 w 95"/>
                <a:gd name="T29" fmla="*/ 6 h 164"/>
                <a:gd name="T30" fmla="*/ 90 w 95"/>
                <a:gd name="T31" fmla="*/ 3 h 164"/>
                <a:gd name="T32" fmla="*/ 81 w 95"/>
                <a:gd name="T33" fmla="*/ 1 h 164"/>
                <a:gd name="T34" fmla="*/ 69 w 95"/>
                <a:gd name="T35" fmla="*/ 0 h 164"/>
                <a:gd name="T36" fmla="*/ 66 w 95"/>
                <a:gd name="T37" fmla="*/ 4 h 164"/>
                <a:gd name="T38" fmla="*/ 76 w 95"/>
                <a:gd name="T39" fmla="*/ 4 h 164"/>
                <a:gd name="T40" fmla="*/ 81 w 95"/>
                <a:gd name="T41" fmla="*/ 5 h 164"/>
                <a:gd name="T42" fmla="*/ 83 w 95"/>
                <a:gd name="T43" fmla="*/ 8 h 164"/>
                <a:gd name="T44" fmla="*/ 83 w 95"/>
                <a:gd name="T45" fmla="*/ 10 h 164"/>
                <a:gd name="T46" fmla="*/ 83 w 95"/>
                <a:gd name="T47" fmla="*/ 11 h 164"/>
                <a:gd name="T48" fmla="*/ 82 w 95"/>
                <a:gd name="T49" fmla="*/ 12 h 164"/>
                <a:gd name="T50" fmla="*/ 82 w 95"/>
                <a:gd name="T51" fmla="*/ 13 h 164"/>
                <a:gd name="T52" fmla="*/ 80 w 95"/>
                <a:gd name="T53" fmla="*/ 15 h 164"/>
                <a:gd name="T54" fmla="*/ 75 w 95"/>
                <a:gd name="T55" fmla="*/ 16 h 164"/>
                <a:gd name="T56" fmla="*/ 68 w 95"/>
                <a:gd name="T57" fmla="*/ 17 h 164"/>
                <a:gd name="T58" fmla="*/ 59 w 95"/>
                <a:gd name="T59" fmla="*/ 17 h 164"/>
                <a:gd name="T60" fmla="*/ 50 w 95"/>
                <a:gd name="T61" fmla="*/ 17 h 164"/>
                <a:gd name="T62" fmla="*/ 43 w 95"/>
                <a:gd name="T63" fmla="*/ 0 h 164"/>
                <a:gd name="T64" fmla="*/ 20 w 95"/>
                <a:gd name="T65" fmla="*/ 1 h 164"/>
                <a:gd name="T66" fmla="*/ 8 w 95"/>
                <a:gd name="T67" fmla="*/ 2 h 164"/>
                <a:gd name="T68" fmla="*/ 2 w 95"/>
                <a:gd name="T69" fmla="*/ 5 h 164"/>
                <a:gd name="T70" fmla="*/ 0 w 95"/>
                <a:gd name="T71" fmla="*/ 11 h 164"/>
                <a:gd name="T72" fmla="*/ 13 w 95"/>
                <a:gd name="T73" fmla="*/ 15 h 164"/>
                <a:gd name="T74" fmla="*/ 11 w 95"/>
                <a:gd name="T75" fmla="*/ 12 h 164"/>
                <a:gd name="T76" fmla="*/ 12 w 95"/>
                <a:gd name="T77" fmla="*/ 7 h 164"/>
                <a:gd name="T78" fmla="*/ 17 w 95"/>
                <a:gd name="T79" fmla="*/ 4 h 164"/>
                <a:gd name="T80" fmla="*/ 35 w 95"/>
                <a:gd name="T81" fmla="*/ 4 h 164"/>
                <a:gd name="T82" fmla="*/ 39 w 95"/>
                <a:gd name="T83" fmla="*/ 17 h 164"/>
                <a:gd name="T84" fmla="*/ 24 w 95"/>
                <a:gd name="T85" fmla="*/ 17 h 164"/>
                <a:gd name="T86" fmla="*/ 16 w 95"/>
                <a:gd name="T87" fmla="*/ 16 h 16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5"/>
                <a:gd name="T133" fmla="*/ 0 h 164"/>
                <a:gd name="T134" fmla="*/ 95 w 95"/>
                <a:gd name="T135" fmla="*/ 164 h 16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5" h="164">
                  <a:moveTo>
                    <a:pt x="0" y="84"/>
                  </a:moveTo>
                  <a:lnTo>
                    <a:pt x="0" y="106"/>
                  </a:lnTo>
                  <a:lnTo>
                    <a:pt x="2" y="124"/>
                  </a:lnTo>
                  <a:lnTo>
                    <a:pt x="4" y="138"/>
                  </a:lnTo>
                  <a:lnTo>
                    <a:pt x="9" y="148"/>
                  </a:lnTo>
                  <a:lnTo>
                    <a:pt x="14" y="154"/>
                  </a:lnTo>
                  <a:lnTo>
                    <a:pt x="17" y="156"/>
                  </a:lnTo>
                  <a:lnTo>
                    <a:pt x="22" y="160"/>
                  </a:lnTo>
                  <a:lnTo>
                    <a:pt x="33" y="162"/>
                  </a:lnTo>
                  <a:lnTo>
                    <a:pt x="46" y="164"/>
                  </a:lnTo>
                  <a:lnTo>
                    <a:pt x="52" y="162"/>
                  </a:lnTo>
                  <a:lnTo>
                    <a:pt x="59" y="162"/>
                  </a:lnTo>
                  <a:lnTo>
                    <a:pt x="65" y="160"/>
                  </a:lnTo>
                  <a:lnTo>
                    <a:pt x="71" y="160"/>
                  </a:lnTo>
                  <a:lnTo>
                    <a:pt x="75" y="156"/>
                  </a:lnTo>
                  <a:lnTo>
                    <a:pt x="79" y="154"/>
                  </a:lnTo>
                  <a:lnTo>
                    <a:pt x="82" y="150"/>
                  </a:lnTo>
                  <a:lnTo>
                    <a:pt x="86" y="148"/>
                  </a:lnTo>
                  <a:lnTo>
                    <a:pt x="86" y="144"/>
                  </a:lnTo>
                  <a:lnTo>
                    <a:pt x="86" y="142"/>
                  </a:lnTo>
                  <a:lnTo>
                    <a:pt x="87" y="142"/>
                  </a:lnTo>
                  <a:lnTo>
                    <a:pt x="89" y="136"/>
                  </a:lnTo>
                  <a:lnTo>
                    <a:pt x="90" y="128"/>
                  </a:lnTo>
                  <a:lnTo>
                    <a:pt x="92" y="122"/>
                  </a:lnTo>
                  <a:lnTo>
                    <a:pt x="94" y="102"/>
                  </a:lnTo>
                  <a:lnTo>
                    <a:pt x="94" y="90"/>
                  </a:lnTo>
                  <a:lnTo>
                    <a:pt x="94" y="84"/>
                  </a:lnTo>
                  <a:lnTo>
                    <a:pt x="95" y="80"/>
                  </a:lnTo>
                  <a:lnTo>
                    <a:pt x="94" y="58"/>
                  </a:lnTo>
                  <a:lnTo>
                    <a:pt x="93" y="42"/>
                  </a:lnTo>
                  <a:lnTo>
                    <a:pt x="91" y="28"/>
                  </a:lnTo>
                  <a:lnTo>
                    <a:pt x="90" y="18"/>
                  </a:lnTo>
                  <a:lnTo>
                    <a:pt x="86" y="8"/>
                  </a:lnTo>
                  <a:lnTo>
                    <a:pt x="81" y="4"/>
                  </a:lnTo>
                  <a:lnTo>
                    <a:pt x="75" y="0"/>
                  </a:lnTo>
                  <a:lnTo>
                    <a:pt x="69" y="0"/>
                  </a:lnTo>
                  <a:lnTo>
                    <a:pt x="66" y="0"/>
                  </a:lnTo>
                  <a:lnTo>
                    <a:pt x="66" y="28"/>
                  </a:lnTo>
                  <a:lnTo>
                    <a:pt x="69" y="28"/>
                  </a:lnTo>
                  <a:lnTo>
                    <a:pt x="76" y="30"/>
                  </a:lnTo>
                  <a:lnTo>
                    <a:pt x="78" y="32"/>
                  </a:lnTo>
                  <a:lnTo>
                    <a:pt x="81" y="38"/>
                  </a:lnTo>
                  <a:lnTo>
                    <a:pt x="83" y="52"/>
                  </a:lnTo>
                  <a:lnTo>
                    <a:pt x="83" y="64"/>
                  </a:lnTo>
                  <a:lnTo>
                    <a:pt x="84" y="80"/>
                  </a:lnTo>
                  <a:lnTo>
                    <a:pt x="83" y="80"/>
                  </a:lnTo>
                  <a:lnTo>
                    <a:pt x="83" y="82"/>
                  </a:lnTo>
                  <a:lnTo>
                    <a:pt x="83" y="86"/>
                  </a:lnTo>
                  <a:lnTo>
                    <a:pt x="83" y="94"/>
                  </a:lnTo>
                  <a:lnTo>
                    <a:pt x="82" y="94"/>
                  </a:lnTo>
                  <a:lnTo>
                    <a:pt x="82" y="96"/>
                  </a:lnTo>
                  <a:lnTo>
                    <a:pt x="82" y="100"/>
                  </a:lnTo>
                  <a:lnTo>
                    <a:pt x="82" y="108"/>
                  </a:lnTo>
                  <a:lnTo>
                    <a:pt x="80" y="118"/>
                  </a:lnTo>
                  <a:lnTo>
                    <a:pt x="78" y="124"/>
                  </a:lnTo>
                  <a:lnTo>
                    <a:pt x="75" y="124"/>
                  </a:lnTo>
                  <a:lnTo>
                    <a:pt x="73" y="126"/>
                  </a:lnTo>
                  <a:lnTo>
                    <a:pt x="68" y="130"/>
                  </a:lnTo>
                  <a:lnTo>
                    <a:pt x="63" y="130"/>
                  </a:lnTo>
                  <a:lnTo>
                    <a:pt x="59" y="132"/>
                  </a:lnTo>
                  <a:lnTo>
                    <a:pt x="54" y="132"/>
                  </a:lnTo>
                  <a:lnTo>
                    <a:pt x="50" y="134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30" y="0"/>
                  </a:lnTo>
                  <a:lnTo>
                    <a:pt x="20" y="4"/>
                  </a:lnTo>
                  <a:lnTo>
                    <a:pt x="13" y="8"/>
                  </a:lnTo>
                  <a:lnTo>
                    <a:pt x="8" y="16"/>
                  </a:lnTo>
                  <a:lnTo>
                    <a:pt x="4" y="26"/>
                  </a:lnTo>
                  <a:lnTo>
                    <a:pt x="2" y="40"/>
                  </a:lnTo>
                  <a:lnTo>
                    <a:pt x="0" y="58"/>
                  </a:lnTo>
                  <a:lnTo>
                    <a:pt x="0" y="84"/>
                  </a:lnTo>
                  <a:close/>
                  <a:moveTo>
                    <a:pt x="16" y="124"/>
                  </a:moveTo>
                  <a:lnTo>
                    <a:pt x="13" y="116"/>
                  </a:lnTo>
                  <a:lnTo>
                    <a:pt x="12" y="108"/>
                  </a:lnTo>
                  <a:lnTo>
                    <a:pt x="11" y="96"/>
                  </a:lnTo>
                  <a:lnTo>
                    <a:pt x="11" y="82"/>
                  </a:lnTo>
                  <a:lnTo>
                    <a:pt x="12" y="52"/>
                  </a:lnTo>
                  <a:lnTo>
                    <a:pt x="15" y="38"/>
                  </a:lnTo>
                  <a:lnTo>
                    <a:pt x="17" y="32"/>
                  </a:lnTo>
                  <a:lnTo>
                    <a:pt x="22" y="30"/>
                  </a:lnTo>
                  <a:lnTo>
                    <a:pt x="35" y="28"/>
                  </a:lnTo>
                  <a:lnTo>
                    <a:pt x="39" y="28"/>
                  </a:lnTo>
                  <a:lnTo>
                    <a:pt x="39" y="134"/>
                  </a:lnTo>
                  <a:lnTo>
                    <a:pt x="30" y="132"/>
                  </a:lnTo>
                  <a:lnTo>
                    <a:pt x="24" y="130"/>
                  </a:lnTo>
                  <a:lnTo>
                    <a:pt x="19" y="126"/>
                  </a:lnTo>
                  <a:lnTo>
                    <a:pt x="16" y="12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</p:sp>
        <p:sp>
          <p:nvSpPr>
            <p:cNvPr id="159" name="Freeform 78"/>
            <p:cNvSpPr>
              <a:spLocks/>
            </p:cNvSpPr>
            <p:nvPr/>
          </p:nvSpPr>
          <p:spPr bwMode="auto">
            <a:xfrm>
              <a:off x="8142" y="8246"/>
              <a:ext cx="91" cy="128"/>
            </a:xfrm>
            <a:custGeom>
              <a:avLst/>
              <a:gdLst>
                <a:gd name="T0" fmla="*/ 40 w 94"/>
                <a:gd name="T1" fmla="*/ 16 h 275"/>
                <a:gd name="T2" fmla="*/ 31 w 94"/>
                <a:gd name="T3" fmla="*/ 16 h 275"/>
                <a:gd name="T4" fmla="*/ 25 w 94"/>
                <a:gd name="T5" fmla="*/ 15 h 275"/>
                <a:gd name="T6" fmla="*/ 20 w 94"/>
                <a:gd name="T7" fmla="*/ 15 h 275"/>
                <a:gd name="T8" fmla="*/ 17 w 94"/>
                <a:gd name="T9" fmla="*/ 14 h 275"/>
                <a:gd name="T10" fmla="*/ 14 w 94"/>
                <a:gd name="T11" fmla="*/ 13 h 275"/>
                <a:gd name="T12" fmla="*/ 12 w 94"/>
                <a:gd name="T13" fmla="*/ 12 h 275"/>
                <a:gd name="T14" fmla="*/ 11 w 94"/>
                <a:gd name="T15" fmla="*/ 11 h 275"/>
                <a:gd name="T16" fmla="*/ 11 w 94"/>
                <a:gd name="T17" fmla="*/ 9 h 275"/>
                <a:gd name="T18" fmla="*/ 12 w 94"/>
                <a:gd name="T19" fmla="*/ 6 h 275"/>
                <a:gd name="T20" fmla="*/ 15 w 94"/>
                <a:gd name="T21" fmla="*/ 5 h 275"/>
                <a:gd name="T22" fmla="*/ 17 w 94"/>
                <a:gd name="T23" fmla="*/ 4 h 275"/>
                <a:gd name="T24" fmla="*/ 21 w 94"/>
                <a:gd name="T25" fmla="*/ 4 h 275"/>
                <a:gd name="T26" fmla="*/ 32 w 94"/>
                <a:gd name="T27" fmla="*/ 4 h 275"/>
                <a:gd name="T28" fmla="*/ 94 w 94"/>
                <a:gd name="T29" fmla="*/ 4 h 275"/>
                <a:gd name="T30" fmla="*/ 94 w 94"/>
                <a:gd name="T31" fmla="*/ 0 h 275"/>
                <a:gd name="T32" fmla="*/ 33 w 94"/>
                <a:gd name="T33" fmla="*/ 0 h 275"/>
                <a:gd name="T34" fmla="*/ 24 w 94"/>
                <a:gd name="T35" fmla="*/ 0 h 275"/>
                <a:gd name="T36" fmla="*/ 18 w 94"/>
                <a:gd name="T37" fmla="*/ 1 h 275"/>
                <a:gd name="T38" fmla="*/ 12 w 94"/>
                <a:gd name="T39" fmla="*/ 1 h 275"/>
                <a:gd name="T40" fmla="*/ 8 w 94"/>
                <a:gd name="T41" fmla="*/ 2 h 275"/>
                <a:gd name="T42" fmla="*/ 4 w 94"/>
                <a:gd name="T43" fmla="*/ 3 h 275"/>
                <a:gd name="T44" fmla="*/ 2 w 94"/>
                <a:gd name="T45" fmla="*/ 5 h 275"/>
                <a:gd name="T46" fmla="*/ 0 w 94"/>
                <a:gd name="T47" fmla="*/ 6 h 275"/>
                <a:gd name="T48" fmla="*/ 0 w 94"/>
                <a:gd name="T49" fmla="*/ 9 h 275"/>
                <a:gd name="T50" fmla="*/ 0 w 94"/>
                <a:gd name="T51" fmla="*/ 11 h 275"/>
                <a:gd name="T52" fmla="*/ 3 w 94"/>
                <a:gd name="T53" fmla="*/ 13 h 275"/>
                <a:gd name="T54" fmla="*/ 8 w 94"/>
                <a:gd name="T55" fmla="*/ 15 h 275"/>
                <a:gd name="T56" fmla="*/ 15 w 94"/>
                <a:gd name="T57" fmla="*/ 17 h 275"/>
                <a:gd name="T58" fmla="*/ 8 w 94"/>
                <a:gd name="T59" fmla="*/ 17 h 275"/>
                <a:gd name="T60" fmla="*/ 3 w 94"/>
                <a:gd name="T61" fmla="*/ 19 h 275"/>
                <a:gd name="T62" fmla="*/ 0 w 94"/>
                <a:gd name="T63" fmla="*/ 21 h 275"/>
                <a:gd name="T64" fmla="*/ 0 w 94"/>
                <a:gd name="T65" fmla="*/ 24 h 275"/>
                <a:gd name="T66" fmla="*/ 0 w 94"/>
                <a:gd name="T67" fmla="*/ 26 h 275"/>
                <a:gd name="T68" fmla="*/ 3 w 94"/>
                <a:gd name="T69" fmla="*/ 28 h 275"/>
                <a:gd name="T70" fmla="*/ 8 w 94"/>
                <a:gd name="T71" fmla="*/ 30 h 275"/>
                <a:gd name="T72" fmla="*/ 15 w 94"/>
                <a:gd name="T73" fmla="*/ 31 h 275"/>
                <a:gd name="T74" fmla="*/ 15 w 94"/>
                <a:gd name="T75" fmla="*/ 32 h 275"/>
                <a:gd name="T76" fmla="*/ 2 w 94"/>
                <a:gd name="T77" fmla="*/ 31 h 275"/>
                <a:gd name="T78" fmla="*/ 2 w 94"/>
                <a:gd name="T79" fmla="*/ 35 h 275"/>
                <a:gd name="T80" fmla="*/ 94 w 94"/>
                <a:gd name="T81" fmla="*/ 35 h 275"/>
                <a:gd name="T82" fmla="*/ 94 w 94"/>
                <a:gd name="T83" fmla="*/ 31 h 275"/>
                <a:gd name="T84" fmla="*/ 41 w 94"/>
                <a:gd name="T85" fmla="*/ 31 h 275"/>
                <a:gd name="T86" fmla="*/ 33 w 94"/>
                <a:gd name="T87" fmla="*/ 31 h 275"/>
                <a:gd name="T88" fmla="*/ 27 w 94"/>
                <a:gd name="T89" fmla="*/ 31 h 275"/>
                <a:gd name="T90" fmla="*/ 18 w 94"/>
                <a:gd name="T91" fmla="*/ 30 h 275"/>
                <a:gd name="T92" fmla="*/ 14 w 94"/>
                <a:gd name="T93" fmla="*/ 28 h 275"/>
                <a:gd name="T94" fmla="*/ 12 w 94"/>
                <a:gd name="T95" fmla="*/ 27 h 275"/>
                <a:gd name="T96" fmla="*/ 11 w 94"/>
                <a:gd name="T97" fmla="*/ 24 h 275"/>
                <a:gd name="T98" fmla="*/ 12 w 94"/>
                <a:gd name="T99" fmla="*/ 22 h 275"/>
                <a:gd name="T100" fmla="*/ 15 w 94"/>
                <a:gd name="T101" fmla="*/ 21 h 275"/>
                <a:gd name="T102" fmla="*/ 20 w 94"/>
                <a:gd name="T103" fmla="*/ 20 h 275"/>
                <a:gd name="T104" fmla="*/ 29 w 94"/>
                <a:gd name="T105" fmla="*/ 19 h 275"/>
                <a:gd name="T106" fmla="*/ 94 w 94"/>
                <a:gd name="T107" fmla="*/ 19 h 275"/>
                <a:gd name="T108" fmla="*/ 94 w 94"/>
                <a:gd name="T109" fmla="*/ 16 h 275"/>
                <a:gd name="T110" fmla="*/ 40 w 94"/>
                <a:gd name="T111" fmla="*/ 16 h 27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4"/>
                <a:gd name="T169" fmla="*/ 0 h 275"/>
                <a:gd name="T170" fmla="*/ 94 w 94"/>
                <a:gd name="T171" fmla="*/ 275 h 27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4" h="275">
                  <a:moveTo>
                    <a:pt x="40" y="124"/>
                  </a:moveTo>
                  <a:lnTo>
                    <a:pt x="31" y="122"/>
                  </a:lnTo>
                  <a:lnTo>
                    <a:pt x="25" y="120"/>
                  </a:lnTo>
                  <a:lnTo>
                    <a:pt x="20" y="116"/>
                  </a:lnTo>
                  <a:lnTo>
                    <a:pt x="17" y="112"/>
                  </a:lnTo>
                  <a:lnTo>
                    <a:pt x="14" y="104"/>
                  </a:lnTo>
                  <a:lnTo>
                    <a:pt x="12" y="94"/>
                  </a:lnTo>
                  <a:lnTo>
                    <a:pt x="11" y="82"/>
                  </a:lnTo>
                  <a:lnTo>
                    <a:pt x="11" y="68"/>
                  </a:lnTo>
                  <a:lnTo>
                    <a:pt x="12" y="48"/>
                  </a:lnTo>
                  <a:lnTo>
                    <a:pt x="15" y="36"/>
                  </a:lnTo>
                  <a:lnTo>
                    <a:pt x="17" y="30"/>
                  </a:lnTo>
                  <a:lnTo>
                    <a:pt x="21" y="28"/>
                  </a:lnTo>
                  <a:lnTo>
                    <a:pt x="32" y="26"/>
                  </a:lnTo>
                  <a:lnTo>
                    <a:pt x="94" y="26"/>
                  </a:lnTo>
                  <a:lnTo>
                    <a:pt x="94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8" y="16"/>
                  </a:lnTo>
                  <a:lnTo>
                    <a:pt x="4" y="24"/>
                  </a:lnTo>
                  <a:lnTo>
                    <a:pt x="2" y="36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0" y="86"/>
                  </a:lnTo>
                  <a:lnTo>
                    <a:pt x="3" y="104"/>
                  </a:lnTo>
                  <a:lnTo>
                    <a:pt x="8" y="118"/>
                  </a:lnTo>
                  <a:lnTo>
                    <a:pt x="15" y="130"/>
                  </a:lnTo>
                  <a:lnTo>
                    <a:pt x="8" y="136"/>
                  </a:lnTo>
                  <a:lnTo>
                    <a:pt x="3" y="148"/>
                  </a:lnTo>
                  <a:lnTo>
                    <a:pt x="0" y="166"/>
                  </a:lnTo>
                  <a:lnTo>
                    <a:pt x="0" y="188"/>
                  </a:lnTo>
                  <a:lnTo>
                    <a:pt x="0" y="206"/>
                  </a:lnTo>
                  <a:lnTo>
                    <a:pt x="3" y="223"/>
                  </a:lnTo>
                  <a:lnTo>
                    <a:pt x="8" y="237"/>
                  </a:lnTo>
                  <a:lnTo>
                    <a:pt x="15" y="247"/>
                  </a:lnTo>
                  <a:lnTo>
                    <a:pt x="15" y="249"/>
                  </a:lnTo>
                  <a:lnTo>
                    <a:pt x="2" y="247"/>
                  </a:lnTo>
                  <a:lnTo>
                    <a:pt x="2" y="275"/>
                  </a:lnTo>
                  <a:lnTo>
                    <a:pt x="94" y="275"/>
                  </a:lnTo>
                  <a:lnTo>
                    <a:pt x="94" y="247"/>
                  </a:lnTo>
                  <a:lnTo>
                    <a:pt x="41" y="247"/>
                  </a:lnTo>
                  <a:lnTo>
                    <a:pt x="33" y="245"/>
                  </a:lnTo>
                  <a:lnTo>
                    <a:pt x="27" y="243"/>
                  </a:lnTo>
                  <a:lnTo>
                    <a:pt x="18" y="233"/>
                  </a:lnTo>
                  <a:lnTo>
                    <a:pt x="14" y="223"/>
                  </a:lnTo>
                  <a:lnTo>
                    <a:pt x="12" y="216"/>
                  </a:lnTo>
                  <a:lnTo>
                    <a:pt x="11" y="192"/>
                  </a:lnTo>
                  <a:lnTo>
                    <a:pt x="12" y="174"/>
                  </a:lnTo>
                  <a:lnTo>
                    <a:pt x="15" y="162"/>
                  </a:lnTo>
                  <a:lnTo>
                    <a:pt x="20" y="154"/>
                  </a:lnTo>
                  <a:lnTo>
                    <a:pt x="29" y="152"/>
                  </a:lnTo>
                  <a:lnTo>
                    <a:pt x="94" y="152"/>
                  </a:lnTo>
                  <a:lnTo>
                    <a:pt x="94" y="124"/>
                  </a:lnTo>
                  <a:lnTo>
                    <a:pt x="40" y="12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</p:sp>
        <p:sp>
          <p:nvSpPr>
            <p:cNvPr id="160" name="Freeform 77"/>
            <p:cNvSpPr>
              <a:spLocks noEditPoints="1"/>
            </p:cNvSpPr>
            <p:nvPr/>
          </p:nvSpPr>
          <p:spPr bwMode="auto">
            <a:xfrm>
              <a:off x="8142" y="8393"/>
              <a:ext cx="92" cy="78"/>
            </a:xfrm>
            <a:custGeom>
              <a:avLst/>
              <a:gdLst>
                <a:gd name="T0" fmla="*/ 79 w 95"/>
                <a:gd name="T1" fmla="*/ 1 h 166"/>
                <a:gd name="T2" fmla="*/ 60 w 95"/>
                <a:gd name="T3" fmla="*/ 0 h 166"/>
                <a:gd name="T4" fmla="*/ 33 w 95"/>
                <a:gd name="T5" fmla="*/ 0 h 166"/>
                <a:gd name="T6" fmla="*/ 13 w 95"/>
                <a:gd name="T7" fmla="*/ 1 h 166"/>
                <a:gd name="T8" fmla="*/ 4 w 95"/>
                <a:gd name="T9" fmla="*/ 4 h 166"/>
                <a:gd name="T10" fmla="*/ 0 w 95"/>
                <a:gd name="T11" fmla="*/ 8 h 166"/>
                <a:gd name="T12" fmla="*/ 0 w 95"/>
                <a:gd name="T13" fmla="*/ 13 h 166"/>
                <a:gd name="T14" fmla="*/ 4 w 95"/>
                <a:gd name="T15" fmla="*/ 18 h 166"/>
                <a:gd name="T16" fmla="*/ 13 w 95"/>
                <a:gd name="T17" fmla="*/ 20 h 166"/>
                <a:gd name="T18" fmla="*/ 33 w 95"/>
                <a:gd name="T19" fmla="*/ 21 h 166"/>
                <a:gd name="T20" fmla="*/ 47 w 95"/>
                <a:gd name="T21" fmla="*/ 21 h 166"/>
                <a:gd name="T22" fmla="*/ 60 w 95"/>
                <a:gd name="T23" fmla="*/ 21 h 166"/>
                <a:gd name="T24" fmla="*/ 65 w 95"/>
                <a:gd name="T25" fmla="*/ 21 h 166"/>
                <a:gd name="T26" fmla="*/ 75 w 95"/>
                <a:gd name="T27" fmla="*/ 20 h 166"/>
                <a:gd name="T28" fmla="*/ 82 w 95"/>
                <a:gd name="T29" fmla="*/ 19 h 166"/>
                <a:gd name="T30" fmla="*/ 86 w 95"/>
                <a:gd name="T31" fmla="*/ 19 h 166"/>
                <a:gd name="T32" fmla="*/ 87 w 95"/>
                <a:gd name="T33" fmla="*/ 18 h 166"/>
                <a:gd name="T34" fmla="*/ 90 w 95"/>
                <a:gd name="T35" fmla="*/ 17 h 166"/>
                <a:gd name="T36" fmla="*/ 94 w 95"/>
                <a:gd name="T37" fmla="*/ 13 h 166"/>
                <a:gd name="T38" fmla="*/ 94 w 95"/>
                <a:gd name="T39" fmla="*/ 11 h 166"/>
                <a:gd name="T40" fmla="*/ 94 w 95"/>
                <a:gd name="T41" fmla="*/ 9 h 166"/>
                <a:gd name="T42" fmla="*/ 92 w 95"/>
                <a:gd name="T43" fmla="*/ 5 h 166"/>
                <a:gd name="T44" fmla="*/ 86 w 95"/>
                <a:gd name="T45" fmla="*/ 2 h 166"/>
                <a:gd name="T46" fmla="*/ 58 w 95"/>
                <a:gd name="T47" fmla="*/ 4 h 166"/>
                <a:gd name="T48" fmla="*/ 73 w 95"/>
                <a:gd name="T49" fmla="*/ 4 h 166"/>
                <a:gd name="T50" fmla="*/ 80 w 95"/>
                <a:gd name="T51" fmla="*/ 6 h 166"/>
                <a:gd name="T52" fmla="*/ 83 w 95"/>
                <a:gd name="T53" fmla="*/ 8 h 166"/>
                <a:gd name="T54" fmla="*/ 83 w 95"/>
                <a:gd name="T55" fmla="*/ 13 h 166"/>
                <a:gd name="T56" fmla="*/ 82 w 95"/>
                <a:gd name="T57" fmla="*/ 13 h 166"/>
                <a:gd name="T58" fmla="*/ 82 w 95"/>
                <a:gd name="T59" fmla="*/ 14 h 166"/>
                <a:gd name="T60" fmla="*/ 78 w 95"/>
                <a:gd name="T61" fmla="*/ 16 h 166"/>
                <a:gd name="T62" fmla="*/ 73 w 95"/>
                <a:gd name="T63" fmla="*/ 17 h 166"/>
                <a:gd name="T64" fmla="*/ 58 w 95"/>
                <a:gd name="T65" fmla="*/ 17 h 166"/>
                <a:gd name="T66" fmla="*/ 49 w 95"/>
                <a:gd name="T67" fmla="*/ 17 h 166"/>
                <a:gd name="T68" fmla="*/ 40 w 95"/>
                <a:gd name="T69" fmla="*/ 17 h 166"/>
                <a:gd name="T70" fmla="*/ 26 w 95"/>
                <a:gd name="T71" fmla="*/ 17 h 166"/>
                <a:gd name="T72" fmla="*/ 17 w 95"/>
                <a:gd name="T73" fmla="*/ 16 h 166"/>
                <a:gd name="T74" fmla="*/ 12 w 95"/>
                <a:gd name="T75" fmla="*/ 14 h 166"/>
                <a:gd name="T76" fmla="*/ 11 w 95"/>
                <a:gd name="T77" fmla="*/ 11 h 166"/>
                <a:gd name="T78" fmla="*/ 17 w 95"/>
                <a:gd name="T79" fmla="*/ 5 h 166"/>
                <a:gd name="T80" fmla="*/ 26 w 95"/>
                <a:gd name="T81" fmla="*/ 4 h 166"/>
                <a:gd name="T82" fmla="*/ 47 w 95"/>
                <a:gd name="T83" fmla="*/ 4 h 1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5"/>
                <a:gd name="T127" fmla="*/ 0 h 166"/>
                <a:gd name="T128" fmla="*/ 95 w 95"/>
                <a:gd name="T129" fmla="*/ 166 h 16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5" h="166">
                  <a:moveTo>
                    <a:pt x="86" y="16"/>
                  </a:moveTo>
                  <a:lnTo>
                    <a:pt x="79" y="8"/>
                  </a:lnTo>
                  <a:lnTo>
                    <a:pt x="71" y="4"/>
                  </a:lnTo>
                  <a:lnTo>
                    <a:pt x="60" y="0"/>
                  </a:lnTo>
                  <a:lnTo>
                    <a:pt x="47" y="0"/>
                  </a:lnTo>
                  <a:lnTo>
                    <a:pt x="33" y="0"/>
                  </a:lnTo>
                  <a:lnTo>
                    <a:pt x="22" y="4"/>
                  </a:lnTo>
                  <a:lnTo>
                    <a:pt x="13" y="8"/>
                  </a:lnTo>
                  <a:lnTo>
                    <a:pt x="8" y="16"/>
                  </a:lnTo>
                  <a:lnTo>
                    <a:pt x="4" y="26"/>
                  </a:lnTo>
                  <a:lnTo>
                    <a:pt x="2" y="40"/>
                  </a:lnTo>
                  <a:lnTo>
                    <a:pt x="0" y="58"/>
                  </a:lnTo>
                  <a:lnTo>
                    <a:pt x="0" y="82"/>
                  </a:lnTo>
                  <a:lnTo>
                    <a:pt x="0" y="104"/>
                  </a:lnTo>
                  <a:lnTo>
                    <a:pt x="2" y="124"/>
                  </a:lnTo>
                  <a:lnTo>
                    <a:pt x="4" y="138"/>
                  </a:lnTo>
                  <a:lnTo>
                    <a:pt x="8" y="150"/>
                  </a:lnTo>
                  <a:lnTo>
                    <a:pt x="13" y="156"/>
                  </a:lnTo>
                  <a:lnTo>
                    <a:pt x="22" y="162"/>
                  </a:lnTo>
                  <a:lnTo>
                    <a:pt x="33" y="164"/>
                  </a:lnTo>
                  <a:lnTo>
                    <a:pt x="39" y="164"/>
                  </a:lnTo>
                  <a:lnTo>
                    <a:pt x="47" y="166"/>
                  </a:lnTo>
                  <a:lnTo>
                    <a:pt x="53" y="164"/>
                  </a:lnTo>
                  <a:lnTo>
                    <a:pt x="60" y="164"/>
                  </a:lnTo>
                  <a:lnTo>
                    <a:pt x="62" y="162"/>
                  </a:lnTo>
                  <a:lnTo>
                    <a:pt x="65" y="162"/>
                  </a:lnTo>
                  <a:lnTo>
                    <a:pt x="71" y="162"/>
                  </a:lnTo>
                  <a:lnTo>
                    <a:pt x="75" y="158"/>
                  </a:lnTo>
                  <a:lnTo>
                    <a:pt x="79" y="156"/>
                  </a:lnTo>
                  <a:lnTo>
                    <a:pt x="82" y="152"/>
                  </a:lnTo>
                  <a:lnTo>
                    <a:pt x="86" y="150"/>
                  </a:lnTo>
                  <a:lnTo>
                    <a:pt x="86" y="146"/>
                  </a:lnTo>
                  <a:lnTo>
                    <a:pt x="86" y="144"/>
                  </a:lnTo>
                  <a:lnTo>
                    <a:pt x="87" y="144"/>
                  </a:lnTo>
                  <a:lnTo>
                    <a:pt x="89" y="138"/>
                  </a:lnTo>
                  <a:lnTo>
                    <a:pt x="90" y="130"/>
                  </a:lnTo>
                  <a:lnTo>
                    <a:pt x="92" y="124"/>
                  </a:lnTo>
                  <a:lnTo>
                    <a:pt x="94" y="104"/>
                  </a:lnTo>
                  <a:lnTo>
                    <a:pt x="94" y="92"/>
                  </a:lnTo>
                  <a:lnTo>
                    <a:pt x="94" y="86"/>
                  </a:lnTo>
                  <a:lnTo>
                    <a:pt x="95" y="82"/>
                  </a:lnTo>
                  <a:lnTo>
                    <a:pt x="94" y="68"/>
                  </a:lnTo>
                  <a:lnTo>
                    <a:pt x="94" y="58"/>
                  </a:lnTo>
                  <a:lnTo>
                    <a:pt x="92" y="40"/>
                  </a:lnTo>
                  <a:lnTo>
                    <a:pt x="89" y="26"/>
                  </a:lnTo>
                  <a:lnTo>
                    <a:pt x="86" y="16"/>
                  </a:lnTo>
                  <a:close/>
                  <a:moveTo>
                    <a:pt x="47" y="28"/>
                  </a:moveTo>
                  <a:lnTo>
                    <a:pt x="58" y="28"/>
                  </a:lnTo>
                  <a:lnTo>
                    <a:pt x="67" y="30"/>
                  </a:lnTo>
                  <a:lnTo>
                    <a:pt x="73" y="32"/>
                  </a:lnTo>
                  <a:lnTo>
                    <a:pt x="78" y="38"/>
                  </a:lnTo>
                  <a:lnTo>
                    <a:pt x="80" y="42"/>
                  </a:lnTo>
                  <a:lnTo>
                    <a:pt x="82" y="52"/>
                  </a:lnTo>
                  <a:lnTo>
                    <a:pt x="83" y="64"/>
                  </a:lnTo>
                  <a:lnTo>
                    <a:pt x="84" y="82"/>
                  </a:lnTo>
                  <a:lnTo>
                    <a:pt x="83" y="98"/>
                  </a:lnTo>
                  <a:lnTo>
                    <a:pt x="82" y="98"/>
                  </a:lnTo>
                  <a:lnTo>
                    <a:pt x="82" y="100"/>
                  </a:lnTo>
                  <a:lnTo>
                    <a:pt x="82" y="104"/>
                  </a:lnTo>
                  <a:lnTo>
                    <a:pt x="82" y="112"/>
                  </a:lnTo>
                  <a:lnTo>
                    <a:pt x="80" y="122"/>
                  </a:lnTo>
                  <a:lnTo>
                    <a:pt x="78" y="128"/>
                  </a:lnTo>
                  <a:lnTo>
                    <a:pt x="75" y="128"/>
                  </a:lnTo>
                  <a:lnTo>
                    <a:pt x="73" y="130"/>
                  </a:lnTo>
                  <a:lnTo>
                    <a:pt x="67" y="134"/>
                  </a:lnTo>
                  <a:lnTo>
                    <a:pt x="58" y="134"/>
                  </a:lnTo>
                  <a:lnTo>
                    <a:pt x="52" y="134"/>
                  </a:lnTo>
                  <a:lnTo>
                    <a:pt x="49" y="134"/>
                  </a:lnTo>
                  <a:lnTo>
                    <a:pt x="47" y="136"/>
                  </a:lnTo>
                  <a:lnTo>
                    <a:pt x="40" y="134"/>
                  </a:lnTo>
                  <a:lnTo>
                    <a:pt x="35" y="134"/>
                  </a:lnTo>
                  <a:lnTo>
                    <a:pt x="26" y="134"/>
                  </a:lnTo>
                  <a:lnTo>
                    <a:pt x="20" y="130"/>
                  </a:lnTo>
                  <a:lnTo>
                    <a:pt x="17" y="128"/>
                  </a:lnTo>
                  <a:lnTo>
                    <a:pt x="14" y="122"/>
                  </a:lnTo>
                  <a:lnTo>
                    <a:pt x="12" y="112"/>
                  </a:lnTo>
                  <a:lnTo>
                    <a:pt x="11" y="98"/>
                  </a:lnTo>
                  <a:lnTo>
                    <a:pt x="11" y="82"/>
                  </a:lnTo>
                  <a:lnTo>
                    <a:pt x="12" y="52"/>
                  </a:lnTo>
                  <a:lnTo>
                    <a:pt x="17" y="38"/>
                  </a:lnTo>
                  <a:lnTo>
                    <a:pt x="20" y="32"/>
                  </a:lnTo>
                  <a:lnTo>
                    <a:pt x="26" y="30"/>
                  </a:lnTo>
                  <a:lnTo>
                    <a:pt x="35" y="28"/>
                  </a:lnTo>
                  <a:lnTo>
                    <a:pt x="47" y="2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</p:sp>
        <p:sp>
          <p:nvSpPr>
            <p:cNvPr id="161" name="Freeform 76"/>
            <p:cNvSpPr>
              <a:spLocks/>
            </p:cNvSpPr>
            <p:nvPr/>
          </p:nvSpPr>
          <p:spPr bwMode="auto">
            <a:xfrm>
              <a:off x="8142" y="8485"/>
              <a:ext cx="92" cy="76"/>
            </a:xfrm>
            <a:custGeom>
              <a:avLst/>
              <a:gdLst>
                <a:gd name="T0" fmla="*/ 19 w 95"/>
                <a:gd name="T1" fmla="*/ 4 h 162"/>
                <a:gd name="T2" fmla="*/ 31 w 95"/>
                <a:gd name="T3" fmla="*/ 4 h 162"/>
                <a:gd name="T4" fmla="*/ 22 w 95"/>
                <a:gd name="T5" fmla="*/ 1 h 162"/>
                <a:gd name="T6" fmla="*/ 10 w 95"/>
                <a:gd name="T7" fmla="*/ 2 h 162"/>
                <a:gd name="T8" fmla="*/ 3 w 95"/>
                <a:gd name="T9" fmla="*/ 4 h 162"/>
                <a:gd name="T10" fmla="*/ 0 w 95"/>
                <a:gd name="T11" fmla="*/ 8 h 162"/>
                <a:gd name="T12" fmla="*/ 0 w 95"/>
                <a:gd name="T13" fmla="*/ 13 h 162"/>
                <a:gd name="T14" fmla="*/ 4 w 95"/>
                <a:gd name="T15" fmla="*/ 17 h 162"/>
                <a:gd name="T16" fmla="*/ 14 w 95"/>
                <a:gd name="T17" fmla="*/ 19 h 162"/>
                <a:gd name="T18" fmla="*/ 34 w 95"/>
                <a:gd name="T19" fmla="*/ 20 h 162"/>
                <a:gd name="T20" fmla="*/ 53 w 95"/>
                <a:gd name="T21" fmla="*/ 20 h 162"/>
                <a:gd name="T22" fmla="*/ 62 w 95"/>
                <a:gd name="T23" fmla="*/ 20 h 162"/>
                <a:gd name="T24" fmla="*/ 71 w 95"/>
                <a:gd name="T25" fmla="*/ 20 h 162"/>
                <a:gd name="T26" fmla="*/ 79 w 95"/>
                <a:gd name="T27" fmla="*/ 19 h 162"/>
                <a:gd name="T28" fmla="*/ 86 w 95"/>
                <a:gd name="T29" fmla="*/ 19 h 162"/>
                <a:gd name="T30" fmla="*/ 86 w 95"/>
                <a:gd name="T31" fmla="*/ 18 h 162"/>
                <a:gd name="T32" fmla="*/ 89 w 95"/>
                <a:gd name="T33" fmla="*/ 17 h 162"/>
                <a:gd name="T34" fmla="*/ 92 w 95"/>
                <a:gd name="T35" fmla="*/ 15 h 162"/>
                <a:gd name="T36" fmla="*/ 94 w 95"/>
                <a:gd name="T37" fmla="*/ 11 h 162"/>
                <a:gd name="T38" fmla="*/ 95 w 95"/>
                <a:gd name="T39" fmla="*/ 10 h 162"/>
                <a:gd name="T40" fmla="*/ 93 w 95"/>
                <a:gd name="T41" fmla="*/ 6 h 162"/>
                <a:gd name="T42" fmla="*/ 87 w 95"/>
                <a:gd name="T43" fmla="*/ 3 h 162"/>
                <a:gd name="T44" fmla="*/ 77 w 95"/>
                <a:gd name="T45" fmla="*/ 1 h 162"/>
                <a:gd name="T46" fmla="*/ 65 w 95"/>
                <a:gd name="T47" fmla="*/ 0 h 162"/>
                <a:gd name="T48" fmla="*/ 60 w 95"/>
                <a:gd name="T49" fmla="*/ 4 h 162"/>
                <a:gd name="T50" fmla="*/ 73 w 95"/>
                <a:gd name="T51" fmla="*/ 4 h 162"/>
                <a:gd name="T52" fmla="*/ 80 w 95"/>
                <a:gd name="T53" fmla="*/ 5 h 162"/>
                <a:gd name="T54" fmla="*/ 83 w 95"/>
                <a:gd name="T55" fmla="*/ 7 h 162"/>
                <a:gd name="T56" fmla="*/ 84 w 95"/>
                <a:gd name="T57" fmla="*/ 10 h 162"/>
                <a:gd name="T58" fmla="*/ 83 w 95"/>
                <a:gd name="T59" fmla="*/ 10 h 162"/>
                <a:gd name="T60" fmla="*/ 83 w 95"/>
                <a:gd name="T61" fmla="*/ 12 h 162"/>
                <a:gd name="T62" fmla="*/ 82 w 95"/>
                <a:gd name="T63" fmla="*/ 12 h 162"/>
                <a:gd name="T64" fmla="*/ 82 w 95"/>
                <a:gd name="T65" fmla="*/ 13 h 162"/>
                <a:gd name="T66" fmla="*/ 78 w 95"/>
                <a:gd name="T67" fmla="*/ 16 h 162"/>
                <a:gd name="T68" fmla="*/ 73 w 95"/>
                <a:gd name="T69" fmla="*/ 16 h 162"/>
                <a:gd name="T70" fmla="*/ 61 w 95"/>
                <a:gd name="T71" fmla="*/ 16 h 162"/>
                <a:gd name="T72" fmla="*/ 52 w 95"/>
                <a:gd name="T73" fmla="*/ 17 h 162"/>
                <a:gd name="T74" fmla="*/ 37 w 95"/>
                <a:gd name="T75" fmla="*/ 17 h 162"/>
                <a:gd name="T76" fmla="*/ 21 w 95"/>
                <a:gd name="T77" fmla="*/ 16 h 162"/>
                <a:gd name="T78" fmla="*/ 17 w 95"/>
                <a:gd name="T79" fmla="*/ 16 h 162"/>
                <a:gd name="T80" fmla="*/ 12 w 95"/>
                <a:gd name="T81" fmla="*/ 14 h 162"/>
                <a:gd name="T82" fmla="*/ 11 w 95"/>
                <a:gd name="T83" fmla="*/ 11 h 162"/>
                <a:gd name="T84" fmla="*/ 14 w 95"/>
                <a:gd name="T85" fmla="*/ 6 h 1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5"/>
                <a:gd name="T130" fmla="*/ 0 h 162"/>
                <a:gd name="T131" fmla="*/ 95 w 95"/>
                <a:gd name="T132" fmla="*/ 162 h 16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5" h="162">
                  <a:moveTo>
                    <a:pt x="14" y="42"/>
                  </a:moveTo>
                  <a:lnTo>
                    <a:pt x="19" y="32"/>
                  </a:lnTo>
                  <a:lnTo>
                    <a:pt x="29" y="30"/>
                  </a:lnTo>
                  <a:lnTo>
                    <a:pt x="31" y="30"/>
                  </a:lnTo>
                  <a:lnTo>
                    <a:pt x="31" y="4"/>
                  </a:lnTo>
                  <a:lnTo>
                    <a:pt x="22" y="4"/>
                  </a:lnTo>
                  <a:lnTo>
                    <a:pt x="16" y="8"/>
                  </a:lnTo>
                  <a:lnTo>
                    <a:pt x="10" y="12"/>
                  </a:lnTo>
                  <a:lnTo>
                    <a:pt x="7" y="20"/>
                  </a:lnTo>
                  <a:lnTo>
                    <a:pt x="3" y="28"/>
                  </a:lnTo>
                  <a:lnTo>
                    <a:pt x="1" y="42"/>
                  </a:lnTo>
                  <a:lnTo>
                    <a:pt x="0" y="60"/>
                  </a:lnTo>
                  <a:lnTo>
                    <a:pt x="0" y="82"/>
                  </a:lnTo>
                  <a:lnTo>
                    <a:pt x="0" y="102"/>
                  </a:lnTo>
                  <a:lnTo>
                    <a:pt x="2" y="120"/>
                  </a:lnTo>
                  <a:lnTo>
                    <a:pt x="4" y="134"/>
                  </a:lnTo>
                  <a:lnTo>
                    <a:pt x="9" y="144"/>
                  </a:lnTo>
                  <a:lnTo>
                    <a:pt x="14" y="150"/>
                  </a:lnTo>
                  <a:lnTo>
                    <a:pt x="23" y="156"/>
                  </a:lnTo>
                  <a:lnTo>
                    <a:pt x="34" y="160"/>
                  </a:lnTo>
                  <a:lnTo>
                    <a:pt x="47" y="162"/>
                  </a:lnTo>
                  <a:lnTo>
                    <a:pt x="53" y="160"/>
                  </a:lnTo>
                  <a:lnTo>
                    <a:pt x="60" y="160"/>
                  </a:lnTo>
                  <a:lnTo>
                    <a:pt x="62" y="158"/>
                  </a:lnTo>
                  <a:lnTo>
                    <a:pt x="65" y="158"/>
                  </a:lnTo>
                  <a:lnTo>
                    <a:pt x="71" y="158"/>
                  </a:lnTo>
                  <a:lnTo>
                    <a:pt x="75" y="154"/>
                  </a:lnTo>
                  <a:lnTo>
                    <a:pt x="79" y="152"/>
                  </a:lnTo>
                  <a:lnTo>
                    <a:pt x="82" y="148"/>
                  </a:lnTo>
                  <a:lnTo>
                    <a:pt x="86" y="146"/>
                  </a:lnTo>
                  <a:lnTo>
                    <a:pt x="86" y="142"/>
                  </a:lnTo>
                  <a:lnTo>
                    <a:pt x="86" y="140"/>
                  </a:lnTo>
                  <a:lnTo>
                    <a:pt x="87" y="140"/>
                  </a:lnTo>
                  <a:lnTo>
                    <a:pt x="89" y="134"/>
                  </a:lnTo>
                  <a:lnTo>
                    <a:pt x="90" y="126"/>
                  </a:lnTo>
                  <a:lnTo>
                    <a:pt x="92" y="120"/>
                  </a:lnTo>
                  <a:lnTo>
                    <a:pt x="94" y="100"/>
                  </a:lnTo>
                  <a:lnTo>
                    <a:pt x="94" y="88"/>
                  </a:lnTo>
                  <a:lnTo>
                    <a:pt x="94" y="82"/>
                  </a:lnTo>
                  <a:lnTo>
                    <a:pt x="95" y="78"/>
                  </a:lnTo>
                  <a:lnTo>
                    <a:pt x="94" y="58"/>
                  </a:lnTo>
                  <a:lnTo>
                    <a:pt x="93" y="42"/>
                  </a:lnTo>
                  <a:lnTo>
                    <a:pt x="90" y="28"/>
                  </a:lnTo>
                  <a:lnTo>
                    <a:pt x="87" y="18"/>
                  </a:lnTo>
                  <a:lnTo>
                    <a:pt x="82" y="8"/>
                  </a:lnTo>
                  <a:lnTo>
                    <a:pt x="77" y="4"/>
                  </a:lnTo>
                  <a:lnTo>
                    <a:pt x="71" y="0"/>
                  </a:lnTo>
                  <a:lnTo>
                    <a:pt x="65" y="0"/>
                  </a:lnTo>
                  <a:lnTo>
                    <a:pt x="60" y="0"/>
                  </a:lnTo>
                  <a:lnTo>
                    <a:pt x="60" y="28"/>
                  </a:lnTo>
                  <a:lnTo>
                    <a:pt x="67" y="28"/>
                  </a:lnTo>
                  <a:lnTo>
                    <a:pt x="73" y="30"/>
                  </a:lnTo>
                  <a:lnTo>
                    <a:pt x="77" y="32"/>
                  </a:lnTo>
                  <a:lnTo>
                    <a:pt x="80" y="36"/>
                  </a:lnTo>
                  <a:lnTo>
                    <a:pt x="81" y="40"/>
                  </a:lnTo>
                  <a:lnTo>
                    <a:pt x="83" y="50"/>
                  </a:lnTo>
                  <a:lnTo>
                    <a:pt x="83" y="60"/>
                  </a:lnTo>
                  <a:lnTo>
                    <a:pt x="84" y="76"/>
                  </a:lnTo>
                  <a:lnTo>
                    <a:pt x="83" y="76"/>
                  </a:lnTo>
                  <a:lnTo>
                    <a:pt x="83" y="78"/>
                  </a:lnTo>
                  <a:lnTo>
                    <a:pt x="83" y="82"/>
                  </a:lnTo>
                  <a:lnTo>
                    <a:pt x="83" y="90"/>
                  </a:lnTo>
                  <a:lnTo>
                    <a:pt x="82" y="90"/>
                  </a:lnTo>
                  <a:lnTo>
                    <a:pt x="82" y="92"/>
                  </a:lnTo>
                  <a:lnTo>
                    <a:pt x="82" y="96"/>
                  </a:lnTo>
                  <a:lnTo>
                    <a:pt x="82" y="104"/>
                  </a:lnTo>
                  <a:lnTo>
                    <a:pt x="80" y="114"/>
                  </a:lnTo>
                  <a:lnTo>
                    <a:pt x="78" y="122"/>
                  </a:lnTo>
                  <a:lnTo>
                    <a:pt x="75" y="122"/>
                  </a:lnTo>
                  <a:lnTo>
                    <a:pt x="73" y="124"/>
                  </a:lnTo>
                  <a:lnTo>
                    <a:pt x="66" y="128"/>
                  </a:lnTo>
                  <a:lnTo>
                    <a:pt x="61" y="128"/>
                  </a:lnTo>
                  <a:lnTo>
                    <a:pt x="57" y="130"/>
                  </a:lnTo>
                  <a:lnTo>
                    <a:pt x="52" y="130"/>
                  </a:lnTo>
                  <a:lnTo>
                    <a:pt x="48" y="132"/>
                  </a:lnTo>
                  <a:lnTo>
                    <a:pt x="37" y="130"/>
                  </a:lnTo>
                  <a:lnTo>
                    <a:pt x="28" y="130"/>
                  </a:lnTo>
                  <a:lnTo>
                    <a:pt x="21" y="126"/>
                  </a:lnTo>
                  <a:lnTo>
                    <a:pt x="18" y="124"/>
                  </a:lnTo>
                  <a:lnTo>
                    <a:pt x="17" y="124"/>
                  </a:lnTo>
                  <a:lnTo>
                    <a:pt x="14" y="118"/>
                  </a:lnTo>
                  <a:lnTo>
                    <a:pt x="12" y="110"/>
                  </a:lnTo>
                  <a:lnTo>
                    <a:pt x="11" y="98"/>
                  </a:lnTo>
                  <a:lnTo>
                    <a:pt x="11" y="84"/>
                  </a:lnTo>
                  <a:lnTo>
                    <a:pt x="11" y="56"/>
                  </a:lnTo>
                  <a:lnTo>
                    <a:pt x="14" y="4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</p:sp>
        <p:grpSp>
          <p:nvGrpSpPr>
            <p:cNvPr id="162" name="Group 63"/>
            <p:cNvGrpSpPr>
              <a:grpSpLocks/>
            </p:cNvGrpSpPr>
            <p:nvPr/>
          </p:nvGrpSpPr>
          <p:grpSpPr bwMode="auto">
            <a:xfrm>
              <a:off x="0" y="1820"/>
              <a:ext cx="2270" cy="1378"/>
              <a:chOff x="0" y="1820"/>
              <a:chExt cx="2336" cy="1484"/>
            </a:xfrm>
          </p:grpSpPr>
          <p:grpSp>
            <p:nvGrpSpPr>
              <p:cNvPr id="351" name="Group 65"/>
              <p:cNvGrpSpPr>
                <a:grpSpLocks/>
              </p:cNvGrpSpPr>
              <p:nvPr/>
            </p:nvGrpSpPr>
            <p:grpSpPr bwMode="auto">
              <a:xfrm>
                <a:off x="0" y="1820"/>
                <a:ext cx="2336" cy="1484"/>
                <a:chOff x="0" y="1820"/>
                <a:chExt cx="2336" cy="1484"/>
              </a:xfrm>
            </p:grpSpPr>
            <p:sp>
              <p:nvSpPr>
                <p:cNvPr id="353" name="Freeform 67"/>
                <p:cNvSpPr>
                  <a:spLocks noEditPoints="1"/>
                </p:cNvSpPr>
                <p:nvPr/>
              </p:nvSpPr>
              <p:spPr bwMode="auto">
                <a:xfrm>
                  <a:off x="0" y="1820"/>
                  <a:ext cx="2336" cy="1367"/>
                </a:xfrm>
                <a:custGeom>
                  <a:avLst/>
                  <a:gdLst>
                    <a:gd name="T0" fmla="*/ 1322 w 2336"/>
                    <a:gd name="T1" fmla="*/ 94 h 2734"/>
                    <a:gd name="T2" fmla="*/ 1245 w 2336"/>
                    <a:gd name="T3" fmla="*/ 58 h 2734"/>
                    <a:gd name="T4" fmla="*/ 1140 w 2336"/>
                    <a:gd name="T5" fmla="*/ 14 h 2734"/>
                    <a:gd name="T6" fmla="*/ 1089 w 2336"/>
                    <a:gd name="T7" fmla="*/ 2 h 2734"/>
                    <a:gd name="T8" fmla="*/ 873 w 2336"/>
                    <a:gd name="T9" fmla="*/ 14 h 2734"/>
                    <a:gd name="T10" fmla="*/ 777 w 2336"/>
                    <a:gd name="T11" fmla="*/ 43 h 2734"/>
                    <a:gd name="T12" fmla="*/ 608 w 2336"/>
                    <a:gd name="T13" fmla="*/ 35 h 2734"/>
                    <a:gd name="T14" fmla="*/ 540 w 2336"/>
                    <a:gd name="T15" fmla="*/ 51 h 2734"/>
                    <a:gd name="T16" fmla="*/ 295 w 2336"/>
                    <a:gd name="T17" fmla="*/ 32 h 2734"/>
                    <a:gd name="T18" fmla="*/ 51 w 2336"/>
                    <a:gd name="T19" fmla="*/ 55 h 2734"/>
                    <a:gd name="T20" fmla="*/ 27 w 2336"/>
                    <a:gd name="T21" fmla="*/ 107 h 2734"/>
                    <a:gd name="T22" fmla="*/ 297 w 2336"/>
                    <a:gd name="T23" fmla="*/ 94 h 2734"/>
                    <a:gd name="T24" fmla="*/ 323 w 2336"/>
                    <a:gd name="T25" fmla="*/ 108 h 2734"/>
                    <a:gd name="T26" fmla="*/ 313 w 2336"/>
                    <a:gd name="T27" fmla="*/ 126 h 2734"/>
                    <a:gd name="T28" fmla="*/ 298 w 2336"/>
                    <a:gd name="T29" fmla="*/ 121 h 2734"/>
                    <a:gd name="T30" fmla="*/ 126 w 2336"/>
                    <a:gd name="T31" fmla="*/ 112 h 2734"/>
                    <a:gd name="T32" fmla="*/ 166 w 2336"/>
                    <a:gd name="T33" fmla="*/ 135 h 2734"/>
                    <a:gd name="T34" fmla="*/ 305 w 2336"/>
                    <a:gd name="T35" fmla="*/ 161 h 2734"/>
                    <a:gd name="T36" fmla="*/ 51 w 2336"/>
                    <a:gd name="T37" fmla="*/ 170 h 2734"/>
                    <a:gd name="T38" fmla="*/ 230 w 2336"/>
                    <a:gd name="T39" fmla="*/ 217 h 2734"/>
                    <a:gd name="T40" fmla="*/ 382 w 2336"/>
                    <a:gd name="T41" fmla="*/ 224 h 2734"/>
                    <a:gd name="T42" fmla="*/ 370 w 2336"/>
                    <a:gd name="T43" fmla="*/ 211 h 2734"/>
                    <a:gd name="T44" fmla="*/ 413 w 2336"/>
                    <a:gd name="T45" fmla="*/ 210 h 2734"/>
                    <a:gd name="T46" fmla="*/ 428 w 2336"/>
                    <a:gd name="T47" fmla="*/ 230 h 2734"/>
                    <a:gd name="T48" fmla="*/ 613 w 2336"/>
                    <a:gd name="T49" fmla="*/ 244 h 2734"/>
                    <a:gd name="T50" fmla="*/ 659 w 2336"/>
                    <a:gd name="T51" fmla="*/ 241 h 2734"/>
                    <a:gd name="T52" fmla="*/ 751 w 2336"/>
                    <a:gd name="T53" fmla="*/ 248 h 2734"/>
                    <a:gd name="T54" fmla="*/ 804 w 2336"/>
                    <a:gd name="T55" fmla="*/ 272 h 2734"/>
                    <a:gd name="T56" fmla="*/ 847 w 2336"/>
                    <a:gd name="T57" fmla="*/ 256 h 2734"/>
                    <a:gd name="T58" fmla="*/ 882 w 2336"/>
                    <a:gd name="T59" fmla="*/ 276 h 2734"/>
                    <a:gd name="T60" fmla="*/ 942 w 2336"/>
                    <a:gd name="T61" fmla="*/ 283 h 2734"/>
                    <a:gd name="T62" fmla="*/ 967 w 2336"/>
                    <a:gd name="T63" fmla="*/ 318 h 2734"/>
                    <a:gd name="T64" fmla="*/ 1024 w 2336"/>
                    <a:gd name="T65" fmla="*/ 307 h 2734"/>
                    <a:gd name="T66" fmla="*/ 1090 w 2336"/>
                    <a:gd name="T67" fmla="*/ 288 h 2734"/>
                    <a:gd name="T68" fmla="*/ 1217 w 2336"/>
                    <a:gd name="T69" fmla="*/ 300 h 2734"/>
                    <a:gd name="T70" fmla="*/ 1123 w 2336"/>
                    <a:gd name="T71" fmla="*/ 315 h 2734"/>
                    <a:gd name="T72" fmla="*/ 1428 w 2336"/>
                    <a:gd name="T73" fmla="*/ 332 h 2734"/>
                    <a:gd name="T74" fmla="*/ 1406 w 2336"/>
                    <a:gd name="T75" fmla="*/ 342 h 2734"/>
                    <a:gd name="T76" fmla="*/ 1721 w 2336"/>
                    <a:gd name="T77" fmla="*/ 290 h 2734"/>
                    <a:gd name="T78" fmla="*/ 2085 w 2336"/>
                    <a:gd name="T79" fmla="*/ 262 h 2734"/>
                    <a:gd name="T80" fmla="*/ 2252 w 2336"/>
                    <a:gd name="T81" fmla="*/ 234 h 2734"/>
                    <a:gd name="T82" fmla="*/ 2330 w 2336"/>
                    <a:gd name="T83" fmla="*/ 151 h 2734"/>
                    <a:gd name="T84" fmla="*/ 2138 w 2336"/>
                    <a:gd name="T85" fmla="*/ 113 h 2734"/>
                    <a:gd name="T86" fmla="*/ 2023 w 2336"/>
                    <a:gd name="T87" fmla="*/ 73 h 2734"/>
                    <a:gd name="T88" fmla="*/ 1860 w 2336"/>
                    <a:gd name="T89" fmla="*/ 51 h 2734"/>
                    <a:gd name="T90" fmla="*/ 1788 w 2336"/>
                    <a:gd name="T91" fmla="*/ 90 h 2734"/>
                    <a:gd name="T92" fmla="*/ 1682 w 2336"/>
                    <a:gd name="T93" fmla="*/ 66 h 2734"/>
                    <a:gd name="T94" fmla="*/ 1604 w 2336"/>
                    <a:gd name="T95" fmla="*/ 63 h 2734"/>
                    <a:gd name="T96" fmla="*/ 2195 w 2336"/>
                    <a:gd name="T97" fmla="*/ 267 h 2734"/>
                    <a:gd name="T98" fmla="*/ 2195 w 2336"/>
                    <a:gd name="T99" fmla="*/ 267 h 2734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336"/>
                    <a:gd name="T151" fmla="*/ 0 h 2734"/>
                    <a:gd name="T152" fmla="*/ 2336 w 2336"/>
                    <a:gd name="T153" fmla="*/ 2734 h 2734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336" h="2734">
                      <a:moveTo>
                        <a:pt x="1541" y="464"/>
                      </a:moveTo>
                      <a:lnTo>
                        <a:pt x="1486" y="472"/>
                      </a:lnTo>
                      <a:lnTo>
                        <a:pt x="1322" y="746"/>
                      </a:lnTo>
                      <a:lnTo>
                        <a:pt x="1308" y="634"/>
                      </a:lnTo>
                      <a:lnTo>
                        <a:pt x="1246" y="552"/>
                      </a:lnTo>
                      <a:lnTo>
                        <a:pt x="1245" y="458"/>
                      </a:lnTo>
                      <a:lnTo>
                        <a:pt x="1175" y="216"/>
                      </a:lnTo>
                      <a:lnTo>
                        <a:pt x="1131" y="198"/>
                      </a:lnTo>
                      <a:lnTo>
                        <a:pt x="1140" y="110"/>
                      </a:lnTo>
                      <a:lnTo>
                        <a:pt x="1094" y="122"/>
                      </a:lnTo>
                      <a:lnTo>
                        <a:pt x="1069" y="214"/>
                      </a:lnTo>
                      <a:lnTo>
                        <a:pt x="1089" y="12"/>
                      </a:lnTo>
                      <a:lnTo>
                        <a:pt x="1017" y="110"/>
                      </a:lnTo>
                      <a:lnTo>
                        <a:pt x="1008" y="0"/>
                      </a:lnTo>
                      <a:lnTo>
                        <a:pt x="873" y="112"/>
                      </a:lnTo>
                      <a:lnTo>
                        <a:pt x="850" y="38"/>
                      </a:lnTo>
                      <a:lnTo>
                        <a:pt x="781" y="150"/>
                      </a:lnTo>
                      <a:lnTo>
                        <a:pt x="777" y="340"/>
                      </a:lnTo>
                      <a:lnTo>
                        <a:pt x="726" y="352"/>
                      </a:lnTo>
                      <a:lnTo>
                        <a:pt x="651" y="262"/>
                      </a:lnTo>
                      <a:lnTo>
                        <a:pt x="608" y="280"/>
                      </a:lnTo>
                      <a:lnTo>
                        <a:pt x="599" y="386"/>
                      </a:lnTo>
                      <a:lnTo>
                        <a:pt x="565" y="302"/>
                      </a:lnTo>
                      <a:lnTo>
                        <a:pt x="540" y="402"/>
                      </a:lnTo>
                      <a:lnTo>
                        <a:pt x="539" y="202"/>
                      </a:lnTo>
                      <a:lnTo>
                        <a:pt x="318" y="332"/>
                      </a:lnTo>
                      <a:lnTo>
                        <a:pt x="295" y="254"/>
                      </a:lnTo>
                      <a:lnTo>
                        <a:pt x="139" y="422"/>
                      </a:lnTo>
                      <a:lnTo>
                        <a:pt x="179" y="464"/>
                      </a:lnTo>
                      <a:lnTo>
                        <a:pt x="51" y="438"/>
                      </a:lnTo>
                      <a:lnTo>
                        <a:pt x="22" y="510"/>
                      </a:lnTo>
                      <a:lnTo>
                        <a:pt x="0" y="786"/>
                      </a:lnTo>
                      <a:lnTo>
                        <a:pt x="27" y="855"/>
                      </a:lnTo>
                      <a:lnTo>
                        <a:pt x="69" y="821"/>
                      </a:lnTo>
                      <a:lnTo>
                        <a:pt x="110" y="857"/>
                      </a:lnTo>
                      <a:lnTo>
                        <a:pt x="297" y="746"/>
                      </a:lnTo>
                      <a:lnTo>
                        <a:pt x="240" y="800"/>
                      </a:lnTo>
                      <a:lnTo>
                        <a:pt x="232" y="903"/>
                      </a:lnTo>
                      <a:lnTo>
                        <a:pt x="323" y="859"/>
                      </a:lnTo>
                      <a:lnTo>
                        <a:pt x="316" y="947"/>
                      </a:lnTo>
                      <a:lnTo>
                        <a:pt x="361" y="987"/>
                      </a:lnTo>
                      <a:lnTo>
                        <a:pt x="313" y="1007"/>
                      </a:lnTo>
                      <a:lnTo>
                        <a:pt x="410" y="1087"/>
                      </a:lnTo>
                      <a:lnTo>
                        <a:pt x="319" y="1045"/>
                      </a:lnTo>
                      <a:lnTo>
                        <a:pt x="298" y="967"/>
                      </a:lnTo>
                      <a:lnTo>
                        <a:pt x="241" y="999"/>
                      </a:lnTo>
                      <a:lnTo>
                        <a:pt x="152" y="965"/>
                      </a:lnTo>
                      <a:lnTo>
                        <a:pt x="126" y="891"/>
                      </a:lnTo>
                      <a:lnTo>
                        <a:pt x="102" y="1003"/>
                      </a:lnTo>
                      <a:lnTo>
                        <a:pt x="140" y="1163"/>
                      </a:lnTo>
                      <a:lnTo>
                        <a:pt x="166" y="1079"/>
                      </a:lnTo>
                      <a:lnTo>
                        <a:pt x="209" y="1085"/>
                      </a:lnTo>
                      <a:lnTo>
                        <a:pt x="292" y="1183"/>
                      </a:lnTo>
                      <a:lnTo>
                        <a:pt x="305" y="1281"/>
                      </a:lnTo>
                      <a:lnTo>
                        <a:pt x="281" y="1357"/>
                      </a:lnTo>
                      <a:lnTo>
                        <a:pt x="244" y="1317"/>
                      </a:lnTo>
                      <a:lnTo>
                        <a:pt x="51" y="1355"/>
                      </a:lnTo>
                      <a:lnTo>
                        <a:pt x="27" y="1431"/>
                      </a:lnTo>
                      <a:lnTo>
                        <a:pt x="173" y="1541"/>
                      </a:lnTo>
                      <a:lnTo>
                        <a:pt x="230" y="1731"/>
                      </a:lnTo>
                      <a:lnTo>
                        <a:pt x="214" y="1899"/>
                      </a:lnTo>
                      <a:lnTo>
                        <a:pt x="326" y="1919"/>
                      </a:lnTo>
                      <a:lnTo>
                        <a:pt x="382" y="1791"/>
                      </a:lnTo>
                      <a:lnTo>
                        <a:pt x="382" y="1779"/>
                      </a:lnTo>
                      <a:lnTo>
                        <a:pt x="382" y="1777"/>
                      </a:lnTo>
                      <a:lnTo>
                        <a:pt x="370" y="1689"/>
                      </a:lnTo>
                      <a:lnTo>
                        <a:pt x="386" y="1685"/>
                      </a:lnTo>
                      <a:lnTo>
                        <a:pt x="391" y="1589"/>
                      </a:lnTo>
                      <a:lnTo>
                        <a:pt x="413" y="1677"/>
                      </a:lnTo>
                      <a:lnTo>
                        <a:pt x="386" y="1685"/>
                      </a:lnTo>
                      <a:lnTo>
                        <a:pt x="382" y="1779"/>
                      </a:lnTo>
                      <a:lnTo>
                        <a:pt x="428" y="1839"/>
                      </a:lnTo>
                      <a:lnTo>
                        <a:pt x="497" y="1789"/>
                      </a:lnTo>
                      <a:lnTo>
                        <a:pt x="570" y="1969"/>
                      </a:lnTo>
                      <a:lnTo>
                        <a:pt x="613" y="1951"/>
                      </a:lnTo>
                      <a:lnTo>
                        <a:pt x="613" y="1863"/>
                      </a:lnTo>
                      <a:lnTo>
                        <a:pt x="619" y="1951"/>
                      </a:lnTo>
                      <a:lnTo>
                        <a:pt x="659" y="1923"/>
                      </a:lnTo>
                      <a:lnTo>
                        <a:pt x="649" y="2007"/>
                      </a:lnTo>
                      <a:lnTo>
                        <a:pt x="693" y="2029"/>
                      </a:lnTo>
                      <a:lnTo>
                        <a:pt x="751" y="1981"/>
                      </a:lnTo>
                      <a:lnTo>
                        <a:pt x="755" y="1889"/>
                      </a:lnTo>
                      <a:lnTo>
                        <a:pt x="765" y="2125"/>
                      </a:lnTo>
                      <a:lnTo>
                        <a:pt x="804" y="2171"/>
                      </a:lnTo>
                      <a:lnTo>
                        <a:pt x="845" y="2131"/>
                      </a:lnTo>
                      <a:lnTo>
                        <a:pt x="838" y="1951"/>
                      </a:lnTo>
                      <a:lnTo>
                        <a:pt x="847" y="2043"/>
                      </a:lnTo>
                      <a:lnTo>
                        <a:pt x="893" y="2061"/>
                      </a:lnTo>
                      <a:lnTo>
                        <a:pt x="860" y="2127"/>
                      </a:lnTo>
                      <a:lnTo>
                        <a:pt x="882" y="2207"/>
                      </a:lnTo>
                      <a:lnTo>
                        <a:pt x="938" y="2255"/>
                      </a:lnTo>
                      <a:lnTo>
                        <a:pt x="980" y="2217"/>
                      </a:lnTo>
                      <a:lnTo>
                        <a:pt x="942" y="2257"/>
                      </a:lnTo>
                      <a:lnTo>
                        <a:pt x="946" y="2341"/>
                      </a:lnTo>
                      <a:lnTo>
                        <a:pt x="979" y="2427"/>
                      </a:lnTo>
                      <a:lnTo>
                        <a:pt x="967" y="2541"/>
                      </a:lnTo>
                      <a:lnTo>
                        <a:pt x="1000" y="2613"/>
                      </a:lnTo>
                      <a:lnTo>
                        <a:pt x="981" y="2525"/>
                      </a:lnTo>
                      <a:lnTo>
                        <a:pt x="1024" y="2453"/>
                      </a:lnTo>
                      <a:lnTo>
                        <a:pt x="1072" y="2427"/>
                      </a:lnTo>
                      <a:lnTo>
                        <a:pt x="1109" y="2485"/>
                      </a:lnTo>
                      <a:lnTo>
                        <a:pt x="1090" y="2303"/>
                      </a:lnTo>
                      <a:lnTo>
                        <a:pt x="1138" y="2453"/>
                      </a:lnTo>
                      <a:lnTo>
                        <a:pt x="1161" y="2375"/>
                      </a:lnTo>
                      <a:lnTo>
                        <a:pt x="1217" y="2395"/>
                      </a:lnTo>
                      <a:lnTo>
                        <a:pt x="1249" y="2467"/>
                      </a:lnTo>
                      <a:lnTo>
                        <a:pt x="1219" y="2543"/>
                      </a:lnTo>
                      <a:lnTo>
                        <a:pt x="1123" y="2519"/>
                      </a:lnTo>
                      <a:lnTo>
                        <a:pt x="1196" y="2635"/>
                      </a:lnTo>
                      <a:lnTo>
                        <a:pt x="1386" y="2603"/>
                      </a:lnTo>
                      <a:lnTo>
                        <a:pt x="1428" y="2651"/>
                      </a:lnTo>
                      <a:lnTo>
                        <a:pt x="1382" y="2657"/>
                      </a:lnTo>
                      <a:lnTo>
                        <a:pt x="1405" y="2734"/>
                      </a:lnTo>
                      <a:lnTo>
                        <a:pt x="1406" y="2734"/>
                      </a:lnTo>
                      <a:lnTo>
                        <a:pt x="1635" y="2601"/>
                      </a:lnTo>
                      <a:lnTo>
                        <a:pt x="1642" y="2417"/>
                      </a:lnTo>
                      <a:lnTo>
                        <a:pt x="1721" y="2313"/>
                      </a:lnTo>
                      <a:lnTo>
                        <a:pt x="1923" y="2299"/>
                      </a:lnTo>
                      <a:lnTo>
                        <a:pt x="1948" y="2213"/>
                      </a:lnTo>
                      <a:lnTo>
                        <a:pt x="2085" y="2093"/>
                      </a:lnTo>
                      <a:lnTo>
                        <a:pt x="2191" y="2199"/>
                      </a:lnTo>
                      <a:lnTo>
                        <a:pt x="2197" y="2137"/>
                      </a:lnTo>
                      <a:lnTo>
                        <a:pt x="2252" y="1871"/>
                      </a:lnTo>
                      <a:lnTo>
                        <a:pt x="2336" y="1803"/>
                      </a:lnTo>
                      <a:lnTo>
                        <a:pt x="2307" y="1273"/>
                      </a:lnTo>
                      <a:lnTo>
                        <a:pt x="2330" y="1201"/>
                      </a:lnTo>
                      <a:lnTo>
                        <a:pt x="2331" y="829"/>
                      </a:lnTo>
                      <a:lnTo>
                        <a:pt x="2247" y="760"/>
                      </a:lnTo>
                      <a:lnTo>
                        <a:pt x="2138" y="905"/>
                      </a:lnTo>
                      <a:lnTo>
                        <a:pt x="2097" y="877"/>
                      </a:lnTo>
                      <a:lnTo>
                        <a:pt x="2024" y="584"/>
                      </a:lnTo>
                      <a:lnTo>
                        <a:pt x="2023" y="584"/>
                      </a:lnTo>
                      <a:lnTo>
                        <a:pt x="2022" y="580"/>
                      </a:lnTo>
                      <a:lnTo>
                        <a:pt x="1855" y="582"/>
                      </a:lnTo>
                      <a:lnTo>
                        <a:pt x="1860" y="408"/>
                      </a:lnTo>
                      <a:lnTo>
                        <a:pt x="1809" y="430"/>
                      </a:lnTo>
                      <a:lnTo>
                        <a:pt x="1749" y="548"/>
                      </a:lnTo>
                      <a:lnTo>
                        <a:pt x="1788" y="720"/>
                      </a:lnTo>
                      <a:lnTo>
                        <a:pt x="1752" y="664"/>
                      </a:lnTo>
                      <a:lnTo>
                        <a:pt x="1726" y="526"/>
                      </a:lnTo>
                      <a:lnTo>
                        <a:pt x="1682" y="526"/>
                      </a:lnTo>
                      <a:lnTo>
                        <a:pt x="1682" y="584"/>
                      </a:lnTo>
                      <a:lnTo>
                        <a:pt x="1619" y="594"/>
                      </a:lnTo>
                      <a:lnTo>
                        <a:pt x="1604" y="500"/>
                      </a:lnTo>
                      <a:lnTo>
                        <a:pt x="1557" y="542"/>
                      </a:lnTo>
                      <a:lnTo>
                        <a:pt x="1541" y="464"/>
                      </a:lnTo>
                      <a:close/>
                      <a:moveTo>
                        <a:pt x="2195" y="2133"/>
                      </a:moveTo>
                      <a:lnTo>
                        <a:pt x="2189" y="2197"/>
                      </a:lnTo>
                      <a:lnTo>
                        <a:pt x="2181" y="2189"/>
                      </a:lnTo>
                      <a:lnTo>
                        <a:pt x="2195" y="2133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sp>
            <p:sp>
              <p:nvSpPr>
                <p:cNvPr id="354" name="Freeform 66"/>
                <p:cNvSpPr>
                  <a:spLocks/>
                </p:cNvSpPr>
                <p:nvPr/>
              </p:nvSpPr>
              <p:spPr bwMode="auto">
                <a:xfrm>
                  <a:off x="887" y="3233"/>
                  <a:ext cx="121" cy="71"/>
                </a:xfrm>
                <a:custGeom>
                  <a:avLst/>
                  <a:gdLst>
                    <a:gd name="T0" fmla="*/ 121 w 121"/>
                    <a:gd name="T1" fmla="*/ 13 h 142"/>
                    <a:gd name="T2" fmla="*/ 44 w 121"/>
                    <a:gd name="T3" fmla="*/ 0 h 142"/>
                    <a:gd name="T4" fmla="*/ 0 w 121"/>
                    <a:gd name="T5" fmla="*/ 2 h 142"/>
                    <a:gd name="T6" fmla="*/ 12 w 121"/>
                    <a:gd name="T7" fmla="*/ 14 h 142"/>
                    <a:gd name="T8" fmla="*/ 62 w 121"/>
                    <a:gd name="T9" fmla="*/ 18 h 142"/>
                    <a:gd name="T10" fmla="*/ 121 w 121"/>
                    <a:gd name="T11" fmla="*/ 13 h 1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21"/>
                    <a:gd name="T19" fmla="*/ 0 h 142"/>
                    <a:gd name="T20" fmla="*/ 121 w 121"/>
                    <a:gd name="T21" fmla="*/ 142 h 14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21" h="142">
                      <a:moveTo>
                        <a:pt x="121" y="104"/>
                      </a:moveTo>
                      <a:lnTo>
                        <a:pt x="44" y="0"/>
                      </a:lnTo>
                      <a:lnTo>
                        <a:pt x="0" y="12"/>
                      </a:lnTo>
                      <a:lnTo>
                        <a:pt x="12" y="112"/>
                      </a:lnTo>
                      <a:lnTo>
                        <a:pt x="62" y="142"/>
                      </a:lnTo>
                      <a:lnTo>
                        <a:pt x="121" y="104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sp>
          </p:grpSp>
          <p:sp>
            <p:nvSpPr>
              <p:cNvPr id="352" name="Text Box 64"/>
              <p:cNvSpPr txBox="1">
                <a:spLocks noChangeArrowheads="1"/>
              </p:cNvSpPr>
              <p:nvPr/>
            </p:nvSpPr>
            <p:spPr bwMode="auto">
              <a:xfrm>
                <a:off x="465" y="2065"/>
                <a:ext cx="148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sz="1200" b="1" i="0" u="none" strike="noStrike" baseline="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Bretagne</a:t>
                </a:r>
                <a:endParaRPr lang="fr-FR" sz="1200" b="0" i="0" u="none" strike="noStrike" baseline="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63" name="Group 58"/>
            <p:cNvGrpSpPr>
              <a:grpSpLocks/>
            </p:cNvGrpSpPr>
            <p:nvPr/>
          </p:nvGrpSpPr>
          <p:grpSpPr bwMode="auto">
            <a:xfrm>
              <a:off x="1300" y="2187"/>
              <a:ext cx="2182" cy="1972"/>
              <a:chOff x="1300" y="2187"/>
              <a:chExt cx="2246" cy="2124"/>
            </a:xfrm>
          </p:grpSpPr>
          <p:grpSp>
            <p:nvGrpSpPr>
              <p:cNvPr id="347" name="Group 60"/>
              <p:cNvGrpSpPr>
                <a:grpSpLocks/>
              </p:cNvGrpSpPr>
              <p:nvPr/>
            </p:nvGrpSpPr>
            <p:grpSpPr bwMode="auto">
              <a:xfrm>
                <a:off x="1300" y="2187"/>
                <a:ext cx="2190" cy="2124"/>
                <a:chOff x="1300" y="2187"/>
                <a:chExt cx="2190" cy="2124"/>
              </a:xfrm>
            </p:grpSpPr>
            <p:sp>
              <p:nvSpPr>
                <p:cNvPr id="349" name="Freeform 62"/>
                <p:cNvSpPr>
                  <a:spLocks/>
                </p:cNvSpPr>
                <p:nvPr/>
              </p:nvSpPr>
              <p:spPr bwMode="auto">
                <a:xfrm>
                  <a:off x="1300" y="2187"/>
                  <a:ext cx="2190" cy="2124"/>
                </a:xfrm>
                <a:custGeom>
                  <a:avLst/>
                  <a:gdLst>
                    <a:gd name="T0" fmla="*/ 2109 w 2190"/>
                    <a:gd name="T1" fmla="*/ 86 h 4247"/>
                    <a:gd name="T2" fmla="*/ 2018 w 2190"/>
                    <a:gd name="T3" fmla="*/ 76 h 4247"/>
                    <a:gd name="T4" fmla="*/ 1882 w 2190"/>
                    <a:gd name="T5" fmla="*/ 25 h 4247"/>
                    <a:gd name="T6" fmla="*/ 1672 w 2190"/>
                    <a:gd name="T7" fmla="*/ 42 h 4247"/>
                    <a:gd name="T8" fmla="*/ 1625 w 2190"/>
                    <a:gd name="T9" fmla="*/ 30 h 4247"/>
                    <a:gd name="T10" fmla="*/ 1546 w 2190"/>
                    <a:gd name="T11" fmla="*/ 1 h 4247"/>
                    <a:gd name="T12" fmla="*/ 1493 w 2190"/>
                    <a:gd name="T13" fmla="*/ 11 h 4247"/>
                    <a:gd name="T14" fmla="*/ 1251 w 2190"/>
                    <a:gd name="T15" fmla="*/ 23 h 4247"/>
                    <a:gd name="T16" fmla="*/ 1176 w 2190"/>
                    <a:gd name="T17" fmla="*/ 23 h 4247"/>
                    <a:gd name="T18" fmla="*/ 993 w 2190"/>
                    <a:gd name="T19" fmla="*/ 6 h 4247"/>
                    <a:gd name="T20" fmla="*/ 969 w 2190"/>
                    <a:gd name="T21" fmla="*/ 61 h 4247"/>
                    <a:gd name="T22" fmla="*/ 914 w 2190"/>
                    <a:gd name="T23" fmla="*/ 136 h 4247"/>
                    <a:gd name="T24" fmla="*/ 853 w 2190"/>
                    <a:gd name="T25" fmla="*/ 177 h 4247"/>
                    <a:gd name="T26" fmla="*/ 610 w 2190"/>
                    <a:gd name="T27" fmla="*/ 178 h 4247"/>
                    <a:gd name="T28" fmla="*/ 383 w 2190"/>
                    <a:gd name="T29" fmla="*/ 191 h 4247"/>
                    <a:gd name="T30" fmla="*/ 297 w 2190"/>
                    <a:gd name="T31" fmla="*/ 227 h 4247"/>
                    <a:gd name="T32" fmla="*/ 67 w 2190"/>
                    <a:gd name="T33" fmla="*/ 243 h 4247"/>
                    <a:gd name="T34" fmla="*/ 0 w 2190"/>
                    <a:gd name="T35" fmla="*/ 260 h 4247"/>
                    <a:gd name="T36" fmla="*/ 129 w 2190"/>
                    <a:gd name="T37" fmla="*/ 288 h 4247"/>
                    <a:gd name="T38" fmla="*/ 236 w 2190"/>
                    <a:gd name="T39" fmla="*/ 281 h 4247"/>
                    <a:gd name="T40" fmla="*/ 243 w 2190"/>
                    <a:gd name="T41" fmla="*/ 289 h 4247"/>
                    <a:gd name="T42" fmla="*/ 187 w 2190"/>
                    <a:gd name="T43" fmla="*/ 319 h 4247"/>
                    <a:gd name="T44" fmla="*/ 351 w 2190"/>
                    <a:gd name="T45" fmla="*/ 346 h 4247"/>
                    <a:gd name="T46" fmla="*/ 238 w 2190"/>
                    <a:gd name="T47" fmla="*/ 395 h 4247"/>
                    <a:gd name="T48" fmla="*/ 430 w 2190"/>
                    <a:gd name="T49" fmla="*/ 469 h 4247"/>
                    <a:gd name="T50" fmla="*/ 628 w 2190"/>
                    <a:gd name="T51" fmla="*/ 499 h 4247"/>
                    <a:gd name="T52" fmla="*/ 743 w 2190"/>
                    <a:gd name="T53" fmla="*/ 517 h 4247"/>
                    <a:gd name="T54" fmla="*/ 826 w 2190"/>
                    <a:gd name="T55" fmla="*/ 521 h 4247"/>
                    <a:gd name="T56" fmla="*/ 869 w 2190"/>
                    <a:gd name="T57" fmla="*/ 522 h 4247"/>
                    <a:gd name="T58" fmla="*/ 999 w 2190"/>
                    <a:gd name="T59" fmla="*/ 510 h 4247"/>
                    <a:gd name="T60" fmla="*/ 1077 w 2190"/>
                    <a:gd name="T61" fmla="*/ 520 h 4247"/>
                    <a:gd name="T62" fmla="*/ 1252 w 2190"/>
                    <a:gd name="T63" fmla="*/ 509 h 4247"/>
                    <a:gd name="T64" fmla="*/ 1218 w 2190"/>
                    <a:gd name="T65" fmla="*/ 474 h 4247"/>
                    <a:gd name="T66" fmla="*/ 1081 w 2190"/>
                    <a:gd name="T67" fmla="*/ 389 h 4247"/>
                    <a:gd name="T68" fmla="*/ 1234 w 2190"/>
                    <a:gd name="T69" fmla="*/ 364 h 4247"/>
                    <a:gd name="T70" fmla="*/ 1375 w 2190"/>
                    <a:gd name="T71" fmla="*/ 343 h 4247"/>
                    <a:gd name="T72" fmla="*/ 1558 w 2190"/>
                    <a:gd name="T73" fmla="*/ 351 h 4247"/>
                    <a:gd name="T74" fmla="*/ 1661 w 2190"/>
                    <a:gd name="T75" fmla="*/ 328 h 4247"/>
                    <a:gd name="T76" fmla="*/ 1774 w 2190"/>
                    <a:gd name="T77" fmla="*/ 234 h 4247"/>
                    <a:gd name="T78" fmla="*/ 1879 w 2190"/>
                    <a:gd name="T79" fmla="*/ 235 h 4247"/>
                    <a:gd name="T80" fmla="*/ 1915 w 2190"/>
                    <a:gd name="T81" fmla="*/ 223 h 4247"/>
                    <a:gd name="T82" fmla="*/ 2041 w 2190"/>
                    <a:gd name="T83" fmla="*/ 193 h 4247"/>
                    <a:gd name="T84" fmla="*/ 2186 w 2190"/>
                    <a:gd name="T85" fmla="*/ 148 h 4247"/>
                    <a:gd name="T86" fmla="*/ 2154 w 2190"/>
                    <a:gd name="T87" fmla="*/ 118 h 4247"/>
                    <a:gd name="T88" fmla="*/ 2190 w 2190"/>
                    <a:gd name="T89" fmla="*/ 103 h 4247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190"/>
                    <a:gd name="T136" fmla="*/ 0 h 4247"/>
                    <a:gd name="T137" fmla="*/ 2190 w 2190"/>
                    <a:gd name="T138" fmla="*/ 4247 h 4247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190" h="4247">
                      <a:moveTo>
                        <a:pt x="2158" y="707"/>
                      </a:moveTo>
                      <a:lnTo>
                        <a:pt x="2109" y="683"/>
                      </a:lnTo>
                      <a:lnTo>
                        <a:pt x="2061" y="575"/>
                      </a:lnTo>
                      <a:lnTo>
                        <a:pt x="2018" y="607"/>
                      </a:lnTo>
                      <a:lnTo>
                        <a:pt x="1907" y="457"/>
                      </a:lnTo>
                      <a:lnTo>
                        <a:pt x="1882" y="195"/>
                      </a:lnTo>
                      <a:lnTo>
                        <a:pt x="1840" y="151"/>
                      </a:lnTo>
                      <a:lnTo>
                        <a:pt x="1672" y="331"/>
                      </a:lnTo>
                      <a:lnTo>
                        <a:pt x="1626" y="325"/>
                      </a:lnTo>
                      <a:lnTo>
                        <a:pt x="1625" y="237"/>
                      </a:lnTo>
                      <a:lnTo>
                        <a:pt x="1575" y="189"/>
                      </a:lnTo>
                      <a:lnTo>
                        <a:pt x="1546" y="8"/>
                      </a:lnTo>
                      <a:lnTo>
                        <a:pt x="1503" y="0"/>
                      </a:lnTo>
                      <a:lnTo>
                        <a:pt x="1493" y="81"/>
                      </a:lnTo>
                      <a:lnTo>
                        <a:pt x="1355" y="83"/>
                      </a:lnTo>
                      <a:lnTo>
                        <a:pt x="1251" y="183"/>
                      </a:lnTo>
                      <a:lnTo>
                        <a:pt x="1213" y="131"/>
                      </a:lnTo>
                      <a:lnTo>
                        <a:pt x="1176" y="181"/>
                      </a:lnTo>
                      <a:lnTo>
                        <a:pt x="1124" y="65"/>
                      </a:lnTo>
                      <a:lnTo>
                        <a:pt x="993" y="41"/>
                      </a:lnTo>
                      <a:lnTo>
                        <a:pt x="992" y="411"/>
                      </a:lnTo>
                      <a:lnTo>
                        <a:pt x="969" y="483"/>
                      </a:lnTo>
                      <a:lnTo>
                        <a:pt x="998" y="1013"/>
                      </a:lnTo>
                      <a:lnTo>
                        <a:pt x="914" y="1081"/>
                      </a:lnTo>
                      <a:lnTo>
                        <a:pt x="859" y="1347"/>
                      </a:lnTo>
                      <a:lnTo>
                        <a:pt x="853" y="1409"/>
                      </a:lnTo>
                      <a:lnTo>
                        <a:pt x="747" y="1303"/>
                      </a:lnTo>
                      <a:lnTo>
                        <a:pt x="610" y="1423"/>
                      </a:lnTo>
                      <a:lnTo>
                        <a:pt x="585" y="1509"/>
                      </a:lnTo>
                      <a:lnTo>
                        <a:pt x="383" y="1523"/>
                      </a:lnTo>
                      <a:lnTo>
                        <a:pt x="304" y="1627"/>
                      </a:lnTo>
                      <a:lnTo>
                        <a:pt x="297" y="1811"/>
                      </a:lnTo>
                      <a:lnTo>
                        <a:pt x="68" y="1944"/>
                      </a:lnTo>
                      <a:lnTo>
                        <a:pt x="67" y="1944"/>
                      </a:lnTo>
                      <a:lnTo>
                        <a:pt x="68" y="1944"/>
                      </a:lnTo>
                      <a:lnTo>
                        <a:pt x="0" y="2076"/>
                      </a:lnTo>
                      <a:lnTo>
                        <a:pt x="36" y="2266"/>
                      </a:lnTo>
                      <a:lnTo>
                        <a:pt x="129" y="2298"/>
                      </a:lnTo>
                      <a:lnTo>
                        <a:pt x="160" y="2358"/>
                      </a:lnTo>
                      <a:lnTo>
                        <a:pt x="236" y="2246"/>
                      </a:lnTo>
                      <a:lnTo>
                        <a:pt x="347" y="2228"/>
                      </a:lnTo>
                      <a:lnTo>
                        <a:pt x="243" y="2306"/>
                      </a:lnTo>
                      <a:lnTo>
                        <a:pt x="233" y="2510"/>
                      </a:lnTo>
                      <a:lnTo>
                        <a:pt x="187" y="2550"/>
                      </a:lnTo>
                      <a:lnTo>
                        <a:pt x="278" y="2614"/>
                      </a:lnTo>
                      <a:lnTo>
                        <a:pt x="351" y="2768"/>
                      </a:lnTo>
                      <a:lnTo>
                        <a:pt x="232" y="3022"/>
                      </a:lnTo>
                      <a:lnTo>
                        <a:pt x="238" y="3158"/>
                      </a:lnTo>
                      <a:lnTo>
                        <a:pt x="398" y="3532"/>
                      </a:lnTo>
                      <a:lnTo>
                        <a:pt x="430" y="3748"/>
                      </a:lnTo>
                      <a:lnTo>
                        <a:pt x="554" y="3953"/>
                      </a:lnTo>
                      <a:lnTo>
                        <a:pt x="628" y="3985"/>
                      </a:lnTo>
                      <a:lnTo>
                        <a:pt x="651" y="4095"/>
                      </a:lnTo>
                      <a:lnTo>
                        <a:pt x="743" y="4129"/>
                      </a:lnTo>
                      <a:lnTo>
                        <a:pt x="816" y="4247"/>
                      </a:lnTo>
                      <a:lnTo>
                        <a:pt x="826" y="4163"/>
                      </a:lnTo>
                      <a:lnTo>
                        <a:pt x="864" y="4175"/>
                      </a:lnTo>
                      <a:lnTo>
                        <a:pt x="869" y="4171"/>
                      </a:lnTo>
                      <a:lnTo>
                        <a:pt x="870" y="4173"/>
                      </a:lnTo>
                      <a:lnTo>
                        <a:pt x="999" y="4075"/>
                      </a:lnTo>
                      <a:lnTo>
                        <a:pt x="977" y="4161"/>
                      </a:lnTo>
                      <a:lnTo>
                        <a:pt x="1077" y="4153"/>
                      </a:lnTo>
                      <a:lnTo>
                        <a:pt x="1113" y="4209"/>
                      </a:lnTo>
                      <a:lnTo>
                        <a:pt x="1252" y="4069"/>
                      </a:lnTo>
                      <a:lnTo>
                        <a:pt x="1214" y="4011"/>
                      </a:lnTo>
                      <a:lnTo>
                        <a:pt x="1218" y="3786"/>
                      </a:lnTo>
                      <a:lnTo>
                        <a:pt x="1145" y="3236"/>
                      </a:lnTo>
                      <a:lnTo>
                        <a:pt x="1081" y="3112"/>
                      </a:lnTo>
                      <a:lnTo>
                        <a:pt x="1046" y="2938"/>
                      </a:lnTo>
                      <a:lnTo>
                        <a:pt x="1234" y="2910"/>
                      </a:lnTo>
                      <a:lnTo>
                        <a:pt x="1290" y="2766"/>
                      </a:lnTo>
                      <a:lnTo>
                        <a:pt x="1375" y="2742"/>
                      </a:lnTo>
                      <a:lnTo>
                        <a:pt x="1524" y="2734"/>
                      </a:lnTo>
                      <a:lnTo>
                        <a:pt x="1558" y="2806"/>
                      </a:lnTo>
                      <a:lnTo>
                        <a:pt x="1662" y="2624"/>
                      </a:lnTo>
                      <a:lnTo>
                        <a:pt x="1661" y="2622"/>
                      </a:lnTo>
                      <a:lnTo>
                        <a:pt x="1749" y="2152"/>
                      </a:lnTo>
                      <a:lnTo>
                        <a:pt x="1774" y="1867"/>
                      </a:lnTo>
                      <a:lnTo>
                        <a:pt x="1785" y="1793"/>
                      </a:lnTo>
                      <a:lnTo>
                        <a:pt x="1879" y="1873"/>
                      </a:lnTo>
                      <a:lnTo>
                        <a:pt x="1872" y="1773"/>
                      </a:lnTo>
                      <a:lnTo>
                        <a:pt x="1915" y="1781"/>
                      </a:lnTo>
                      <a:lnTo>
                        <a:pt x="2033" y="1643"/>
                      </a:lnTo>
                      <a:lnTo>
                        <a:pt x="2041" y="1537"/>
                      </a:lnTo>
                      <a:lnTo>
                        <a:pt x="2090" y="1505"/>
                      </a:lnTo>
                      <a:lnTo>
                        <a:pt x="2186" y="1179"/>
                      </a:lnTo>
                      <a:lnTo>
                        <a:pt x="2181" y="1013"/>
                      </a:lnTo>
                      <a:lnTo>
                        <a:pt x="2154" y="941"/>
                      </a:lnTo>
                      <a:lnTo>
                        <a:pt x="2184" y="879"/>
                      </a:lnTo>
                      <a:lnTo>
                        <a:pt x="2190" y="823"/>
                      </a:lnTo>
                      <a:lnTo>
                        <a:pt x="2158" y="707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sp>
            <p:sp>
              <p:nvSpPr>
                <p:cNvPr id="350" name="Freeform 61"/>
                <p:cNvSpPr>
                  <a:spLocks/>
                </p:cNvSpPr>
                <p:nvPr/>
              </p:nvSpPr>
              <p:spPr bwMode="auto">
                <a:xfrm>
                  <a:off x="1442" y="3562"/>
                  <a:ext cx="93" cy="124"/>
                </a:xfrm>
                <a:custGeom>
                  <a:avLst/>
                  <a:gdLst>
                    <a:gd name="T0" fmla="*/ 90 w 93"/>
                    <a:gd name="T1" fmla="*/ 19 h 248"/>
                    <a:gd name="T2" fmla="*/ 43 w 93"/>
                    <a:gd name="T3" fmla="*/ 12 h 248"/>
                    <a:gd name="T4" fmla="*/ 28 w 93"/>
                    <a:gd name="T5" fmla="*/ 0 h 248"/>
                    <a:gd name="T6" fmla="*/ 0 w 93"/>
                    <a:gd name="T7" fmla="*/ 9 h 248"/>
                    <a:gd name="T8" fmla="*/ 93 w 93"/>
                    <a:gd name="T9" fmla="*/ 31 h 248"/>
                    <a:gd name="T10" fmla="*/ 90 w 93"/>
                    <a:gd name="T11" fmla="*/ 19 h 2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3"/>
                    <a:gd name="T19" fmla="*/ 0 h 248"/>
                    <a:gd name="T20" fmla="*/ 93 w 93"/>
                    <a:gd name="T21" fmla="*/ 248 h 2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3" h="248">
                      <a:moveTo>
                        <a:pt x="90" y="152"/>
                      </a:moveTo>
                      <a:lnTo>
                        <a:pt x="43" y="96"/>
                      </a:lnTo>
                      <a:lnTo>
                        <a:pt x="28" y="0"/>
                      </a:lnTo>
                      <a:lnTo>
                        <a:pt x="0" y="70"/>
                      </a:lnTo>
                      <a:lnTo>
                        <a:pt x="93" y="248"/>
                      </a:lnTo>
                      <a:lnTo>
                        <a:pt x="90" y="152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sp>
          </p:grpSp>
          <p:sp>
            <p:nvSpPr>
              <p:cNvPr id="348" name="Text Box 59"/>
              <p:cNvSpPr txBox="1">
                <a:spLocks noChangeArrowheads="1"/>
              </p:cNvSpPr>
              <p:nvPr/>
            </p:nvSpPr>
            <p:spPr bwMode="auto">
              <a:xfrm>
                <a:off x="2211" y="2517"/>
                <a:ext cx="1335" cy="7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Pays de la Loire</a:t>
                </a:r>
                <a:endParaRPr lang="fr-FR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64" name="Group 52"/>
            <p:cNvGrpSpPr>
              <a:grpSpLocks/>
            </p:cNvGrpSpPr>
            <p:nvPr/>
          </p:nvGrpSpPr>
          <p:grpSpPr bwMode="auto">
            <a:xfrm>
              <a:off x="1929" y="3405"/>
              <a:ext cx="1992" cy="1802"/>
              <a:chOff x="1929" y="3405"/>
              <a:chExt cx="2050" cy="1940"/>
            </a:xfrm>
          </p:grpSpPr>
          <p:grpSp>
            <p:nvGrpSpPr>
              <p:cNvPr id="342" name="Group 54"/>
              <p:cNvGrpSpPr>
                <a:grpSpLocks/>
              </p:cNvGrpSpPr>
              <p:nvPr/>
            </p:nvGrpSpPr>
            <p:grpSpPr bwMode="auto">
              <a:xfrm>
                <a:off x="1929" y="3405"/>
                <a:ext cx="1748" cy="1940"/>
                <a:chOff x="1929" y="3405"/>
                <a:chExt cx="1748" cy="1940"/>
              </a:xfrm>
            </p:grpSpPr>
            <p:sp>
              <p:nvSpPr>
                <p:cNvPr id="344" name="Freeform 57"/>
                <p:cNvSpPr>
                  <a:spLocks/>
                </p:cNvSpPr>
                <p:nvPr/>
              </p:nvSpPr>
              <p:spPr bwMode="auto">
                <a:xfrm>
                  <a:off x="2054" y="3405"/>
                  <a:ext cx="1623" cy="1940"/>
                </a:xfrm>
                <a:custGeom>
                  <a:avLst/>
                  <a:gdLst>
                    <a:gd name="T0" fmla="*/ 1297 w 1623"/>
                    <a:gd name="T1" fmla="*/ 51 h 3880"/>
                    <a:gd name="T2" fmla="*/ 1237 w 1623"/>
                    <a:gd name="T3" fmla="*/ 51 h 3880"/>
                    <a:gd name="T4" fmla="*/ 1042 w 1623"/>
                    <a:gd name="T5" fmla="*/ 47 h 3880"/>
                    <a:gd name="T6" fmla="*/ 977 w 1623"/>
                    <a:gd name="T7" fmla="*/ 25 h 3880"/>
                    <a:gd name="T8" fmla="*/ 890 w 1623"/>
                    <a:gd name="T9" fmla="*/ 0 h 3880"/>
                    <a:gd name="T10" fmla="*/ 752 w 1623"/>
                    <a:gd name="T11" fmla="*/ 14 h 3880"/>
                    <a:gd name="T12" fmla="*/ 518 w 1623"/>
                    <a:gd name="T13" fmla="*/ 18 h 3880"/>
                    <a:gd name="T14" fmla="*/ 274 w 1623"/>
                    <a:gd name="T15" fmla="*/ 40 h 3880"/>
                    <a:gd name="T16" fmla="*/ 373 w 1623"/>
                    <a:gd name="T17" fmla="*/ 77 h 3880"/>
                    <a:gd name="T18" fmla="*/ 442 w 1623"/>
                    <a:gd name="T19" fmla="*/ 174 h 3880"/>
                    <a:gd name="T20" fmla="*/ 341 w 1623"/>
                    <a:gd name="T21" fmla="*/ 199 h 3880"/>
                    <a:gd name="T22" fmla="*/ 205 w 1623"/>
                    <a:gd name="T23" fmla="*/ 193 h 3880"/>
                    <a:gd name="T24" fmla="*/ 98 w 1623"/>
                    <a:gd name="T25" fmla="*/ 194 h 3880"/>
                    <a:gd name="T26" fmla="*/ 28 w 1623"/>
                    <a:gd name="T27" fmla="*/ 231 h 3880"/>
                    <a:gd name="T28" fmla="*/ 136 w 1623"/>
                    <a:gd name="T29" fmla="*/ 266 h 3880"/>
                    <a:gd name="T30" fmla="*/ 119 w 1623"/>
                    <a:gd name="T31" fmla="*/ 288 h 3880"/>
                    <a:gd name="T32" fmla="*/ 0 w 1623"/>
                    <a:gd name="T33" fmla="*/ 322 h 3880"/>
                    <a:gd name="T34" fmla="*/ 140 w 1623"/>
                    <a:gd name="T35" fmla="*/ 357 h 3880"/>
                    <a:gd name="T36" fmla="*/ 331 w 1623"/>
                    <a:gd name="T37" fmla="*/ 428 h 3880"/>
                    <a:gd name="T38" fmla="*/ 332 w 1623"/>
                    <a:gd name="T39" fmla="*/ 428 h 3880"/>
                    <a:gd name="T40" fmla="*/ 414 w 1623"/>
                    <a:gd name="T41" fmla="*/ 426 h 3880"/>
                    <a:gd name="T42" fmla="*/ 523 w 1623"/>
                    <a:gd name="T43" fmla="*/ 443 h 3880"/>
                    <a:gd name="T44" fmla="*/ 626 w 1623"/>
                    <a:gd name="T45" fmla="*/ 481 h 3880"/>
                    <a:gd name="T46" fmla="*/ 800 w 1623"/>
                    <a:gd name="T47" fmla="*/ 466 h 3880"/>
                    <a:gd name="T48" fmla="*/ 834 w 1623"/>
                    <a:gd name="T49" fmla="*/ 457 h 3880"/>
                    <a:gd name="T50" fmla="*/ 979 w 1623"/>
                    <a:gd name="T51" fmla="*/ 432 h 3880"/>
                    <a:gd name="T52" fmla="*/ 1112 w 1623"/>
                    <a:gd name="T53" fmla="*/ 388 h 3880"/>
                    <a:gd name="T54" fmla="*/ 1282 w 1623"/>
                    <a:gd name="T55" fmla="*/ 329 h 3880"/>
                    <a:gd name="T56" fmla="*/ 1386 w 1623"/>
                    <a:gd name="T57" fmla="*/ 297 h 3880"/>
                    <a:gd name="T58" fmla="*/ 1434 w 1623"/>
                    <a:gd name="T59" fmla="*/ 281 h 3880"/>
                    <a:gd name="T60" fmla="*/ 1365 w 1623"/>
                    <a:gd name="T61" fmla="*/ 234 h 3880"/>
                    <a:gd name="T62" fmla="*/ 1497 w 1623"/>
                    <a:gd name="T63" fmla="*/ 204 h 3880"/>
                    <a:gd name="T64" fmla="*/ 1568 w 1623"/>
                    <a:gd name="T65" fmla="*/ 196 h 3880"/>
                    <a:gd name="T66" fmla="*/ 1601 w 1623"/>
                    <a:gd name="T67" fmla="*/ 188 h 3880"/>
                    <a:gd name="T68" fmla="*/ 1584 w 1623"/>
                    <a:gd name="T69" fmla="*/ 172 h 3880"/>
                    <a:gd name="T70" fmla="*/ 1500 w 1623"/>
                    <a:gd name="T71" fmla="*/ 152 h 3880"/>
                    <a:gd name="T72" fmla="*/ 1441 w 1623"/>
                    <a:gd name="T73" fmla="*/ 113 h 388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623"/>
                    <a:gd name="T112" fmla="*/ 0 h 3880"/>
                    <a:gd name="T113" fmla="*/ 1623 w 1623"/>
                    <a:gd name="T114" fmla="*/ 3880 h 388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623" h="3880">
                      <a:moveTo>
                        <a:pt x="1302" y="500"/>
                      </a:moveTo>
                      <a:lnTo>
                        <a:pt x="1297" y="406"/>
                      </a:lnTo>
                      <a:lnTo>
                        <a:pt x="1216" y="314"/>
                      </a:lnTo>
                      <a:lnTo>
                        <a:pt x="1237" y="404"/>
                      </a:lnTo>
                      <a:lnTo>
                        <a:pt x="1084" y="418"/>
                      </a:lnTo>
                      <a:lnTo>
                        <a:pt x="1042" y="372"/>
                      </a:lnTo>
                      <a:lnTo>
                        <a:pt x="1022" y="188"/>
                      </a:lnTo>
                      <a:lnTo>
                        <a:pt x="977" y="196"/>
                      </a:lnTo>
                      <a:lnTo>
                        <a:pt x="971" y="98"/>
                      </a:lnTo>
                      <a:lnTo>
                        <a:pt x="890" y="0"/>
                      </a:lnTo>
                      <a:lnTo>
                        <a:pt x="786" y="182"/>
                      </a:lnTo>
                      <a:lnTo>
                        <a:pt x="752" y="110"/>
                      </a:lnTo>
                      <a:lnTo>
                        <a:pt x="603" y="118"/>
                      </a:lnTo>
                      <a:lnTo>
                        <a:pt x="518" y="142"/>
                      </a:lnTo>
                      <a:lnTo>
                        <a:pt x="462" y="286"/>
                      </a:lnTo>
                      <a:lnTo>
                        <a:pt x="274" y="314"/>
                      </a:lnTo>
                      <a:lnTo>
                        <a:pt x="309" y="488"/>
                      </a:lnTo>
                      <a:lnTo>
                        <a:pt x="373" y="612"/>
                      </a:lnTo>
                      <a:lnTo>
                        <a:pt x="446" y="1162"/>
                      </a:lnTo>
                      <a:lnTo>
                        <a:pt x="442" y="1387"/>
                      </a:lnTo>
                      <a:lnTo>
                        <a:pt x="480" y="1445"/>
                      </a:lnTo>
                      <a:lnTo>
                        <a:pt x="341" y="1585"/>
                      </a:lnTo>
                      <a:lnTo>
                        <a:pt x="305" y="1529"/>
                      </a:lnTo>
                      <a:lnTo>
                        <a:pt x="205" y="1537"/>
                      </a:lnTo>
                      <a:lnTo>
                        <a:pt x="227" y="1451"/>
                      </a:lnTo>
                      <a:lnTo>
                        <a:pt x="98" y="1549"/>
                      </a:lnTo>
                      <a:lnTo>
                        <a:pt x="98" y="1551"/>
                      </a:lnTo>
                      <a:lnTo>
                        <a:pt x="28" y="1847"/>
                      </a:lnTo>
                      <a:lnTo>
                        <a:pt x="73" y="1875"/>
                      </a:lnTo>
                      <a:lnTo>
                        <a:pt x="136" y="2121"/>
                      </a:lnTo>
                      <a:lnTo>
                        <a:pt x="94" y="2135"/>
                      </a:lnTo>
                      <a:lnTo>
                        <a:pt x="119" y="2297"/>
                      </a:lnTo>
                      <a:lnTo>
                        <a:pt x="73" y="2475"/>
                      </a:lnTo>
                      <a:lnTo>
                        <a:pt x="0" y="2573"/>
                      </a:lnTo>
                      <a:lnTo>
                        <a:pt x="20" y="2703"/>
                      </a:lnTo>
                      <a:lnTo>
                        <a:pt x="140" y="2855"/>
                      </a:lnTo>
                      <a:lnTo>
                        <a:pt x="299" y="3198"/>
                      </a:lnTo>
                      <a:lnTo>
                        <a:pt x="331" y="3418"/>
                      </a:lnTo>
                      <a:lnTo>
                        <a:pt x="331" y="3420"/>
                      </a:lnTo>
                      <a:lnTo>
                        <a:pt x="332" y="3420"/>
                      </a:lnTo>
                      <a:lnTo>
                        <a:pt x="332" y="3422"/>
                      </a:lnTo>
                      <a:lnTo>
                        <a:pt x="414" y="3402"/>
                      </a:lnTo>
                      <a:lnTo>
                        <a:pt x="425" y="3488"/>
                      </a:lnTo>
                      <a:lnTo>
                        <a:pt x="523" y="3540"/>
                      </a:lnTo>
                      <a:lnTo>
                        <a:pt x="533" y="3718"/>
                      </a:lnTo>
                      <a:lnTo>
                        <a:pt x="626" y="3846"/>
                      </a:lnTo>
                      <a:lnTo>
                        <a:pt x="770" y="3880"/>
                      </a:lnTo>
                      <a:lnTo>
                        <a:pt x="800" y="3728"/>
                      </a:lnTo>
                      <a:lnTo>
                        <a:pt x="802" y="3712"/>
                      </a:lnTo>
                      <a:lnTo>
                        <a:pt x="834" y="3650"/>
                      </a:lnTo>
                      <a:lnTo>
                        <a:pt x="917" y="3630"/>
                      </a:lnTo>
                      <a:lnTo>
                        <a:pt x="979" y="3454"/>
                      </a:lnTo>
                      <a:lnTo>
                        <a:pt x="990" y="3278"/>
                      </a:lnTo>
                      <a:lnTo>
                        <a:pt x="1112" y="3100"/>
                      </a:lnTo>
                      <a:lnTo>
                        <a:pt x="1144" y="2937"/>
                      </a:lnTo>
                      <a:lnTo>
                        <a:pt x="1282" y="2631"/>
                      </a:lnTo>
                      <a:lnTo>
                        <a:pt x="1323" y="2615"/>
                      </a:lnTo>
                      <a:lnTo>
                        <a:pt x="1386" y="2369"/>
                      </a:lnTo>
                      <a:lnTo>
                        <a:pt x="1425" y="2335"/>
                      </a:lnTo>
                      <a:lnTo>
                        <a:pt x="1434" y="2241"/>
                      </a:lnTo>
                      <a:lnTo>
                        <a:pt x="1362" y="2129"/>
                      </a:lnTo>
                      <a:lnTo>
                        <a:pt x="1365" y="1867"/>
                      </a:lnTo>
                      <a:lnTo>
                        <a:pt x="1411" y="1713"/>
                      </a:lnTo>
                      <a:lnTo>
                        <a:pt x="1497" y="1631"/>
                      </a:lnTo>
                      <a:lnTo>
                        <a:pt x="1517" y="1537"/>
                      </a:lnTo>
                      <a:lnTo>
                        <a:pt x="1568" y="1567"/>
                      </a:lnTo>
                      <a:lnTo>
                        <a:pt x="1587" y="1491"/>
                      </a:lnTo>
                      <a:lnTo>
                        <a:pt x="1601" y="1503"/>
                      </a:lnTo>
                      <a:lnTo>
                        <a:pt x="1623" y="1415"/>
                      </a:lnTo>
                      <a:lnTo>
                        <a:pt x="1584" y="1375"/>
                      </a:lnTo>
                      <a:lnTo>
                        <a:pt x="1546" y="1209"/>
                      </a:lnTo>
                      <a:lnTo>
                        <a:pt x="1500" y="1209"/>
                      </a:lnTo>
                      <a:lnTo>
                        <a:pt x="1429" y="1080"/>
                      </a:lnTo>
                      <a:lnTo>
                        <a:pt x="1441" y="902"/>
                      </a:lnTo>
                      <a:lnTo>
                        <a:pt x="1302" y="5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sp>
            <p:sp>
              <p:nvSpPr>
                <p:cNvPr id="345" name="Freeform 56"/>
                <p:cNvSpPr>
                  <a:spLocks/>
                </p:cNvSpPr>
                <p:nvPr/>
              </p:nvSpPr>
              <p:spPr bwMode="auto">
                <a:xfrm>
                  <a:off x="1929" y="4249"/>
                  <a:ext cx="114" cy="72"/>
                </a:xfrm>
                <a:custGeom>
                  <a:avLst/>
                  <a:gdLst>
                    <a:gd name="T0" fmla="*/ 31 w 114"/>
                    <a:gd name="T1" fmla="*/ 0 h 144"/>
                    <a:gd name="T2" fmla="*/ 0 w 114"/>
                    <a:gd name="T3" fmla="*/ 3 h 144"/>
                    <a:gd name="T4" fmla="*/ 69 w 114"/>
                    <a:gd name="T5" fmla="*/ 18 h 144"/>
                    <a:gd name="T6" fmla="*/ 114 w 114"/>
                    <a:gd name="T7" fmla="*/ 14 h 144"/>
                    <a:gd name="T8" fmla="*/ 31 w 114"/>
                    <a:gd name="T9" fmla="*/ 0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144"/>
                    <a:gd name="T17" fmla="*/ 114 w 114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144">
                      <a:moveTo>
                        <a:pt x="31" y="0"/>
                      </a:moveTo>
                      <a:lnTo>
                        <a:pt x="0" y="20"/>
                      </a:lnTo>
                      <a:lnTo>
                        <a:pt x="69" y="144"/>
                      </a:lnTo>
                      <a:lnTo>
                        <a:pt x="114" y="106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sp>
            <p:sp>
              <p:nvSpPr>
                <p:cNvPr id="346" name="Freeform 55"/>
                <p:cNvSpPr>
                  <a:spLocks/>
                </p:cNvSpPr>
                <p:nvPr/>
              </p:nvSpPr>
              <p:spPr bwMode="auto">
                <a:xfrm>
                  <a:off x="1963" y="4443"/>
                  <a:ext cx="121" cy="213"/>
                </a:xfrm>
                <a:custGeom>
                  <a:avLst/>
                  <a:gdLst>
                    <a:gd name="T0" fmla="*/ 99 w 121"/>
                    <a:gd name="T1" fmla="*/ 53 h 428"/>
                    <a:gd name="T2" fmla="*/ 121 w 121"/>
                    <a:gd name="T3" fmla="*/ 41 h 428"/>
                    <a:gd name="T4" fmla="*/ 105 w 121"/>
                    <a:gd name="T5" fmla="*/ 13 h 428"/>
                    <a:gd name="T6" fmla="*/ 27 w 121"/>
                    <a:gd name="T7" fmla="*/ 0 h 428"/>
                    <a:gd name="T8" fmla="*/ 0 w 121"/>
                    <a:gd name="T9" fmla="*/ 10 h 428"/>
                    <a:gd name="T10" fmla="*/ 99 w 121"/>
                    <a:gd name="T11" fmla="*/ 53 h 4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21"/>
                    <a:gd name="T19" fmla="*/ 0 h 428"/>
                    <a:gd name="T20" fmla="*/ 121 w 121"/>
                    <a:gd name="T21" fmla="*/ 428 h 4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21" h="428">
                      <a:moveTo>
                        <a:pt x="99" y="428"/>
                      </a:moveTo>
                      <a:lnTo>
                        <a:pt x="121" y="332"/>
                      </a:lnTo>
                      <a:lnTo>
                        <a:pt x="105" y="106"/>
                      </a:lnTo>
                      <a:lnTo>
                        <a:pt x="27" y="0"/>
                      </a:lnTo>
                      <a:lnTo>
                        <a:pt x="0" y="86"/>
                      </a:lnTo>
                      <a:lnTo>
                        <a:pt x="99" y="428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sp>
          </p:grpSp>
          <p:sp>
            <p:nvSpPr>
              <p:cNvPr id="343" name="Text Box 53"/>
              <p:cNvSpPr txBox="1">
                <a:spLocks noChangeArrowheads="1"/>
              </p:cNvSpPr>
              <p:nvPr/>
            </p:nvSpPr>
            <p:spPr bwMode="auto">
              <a:xfrm>
                <a:off x="2404" y="3661"/>
                <a:ext cx="1575" cy="7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Poitou-</a:t>
                </a:r>
                <a:endParaRPr lang="fr-FR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r>
                  <a:rPr lang="fr-FR" b="1" i="0" u="none" strike="noStrike" baseline="0" dirty="0" err="1">
                    <a:solidFill>
                      <a:srgbClr val="000000"/>
                    </a:solidFill>
                    <a:latin typeface="Arial"/>
                    <a:cs typeface="Arial"/>
                  </a:rPr>
                  <a:t>Charentes</a:t>
                </a:r>
                <a:endParaRPr lang="fr-FR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65" name="Group 49"/>
            <p:cNvGrpSpPr>
              <a:grpSpLocks/>
            </p:cNvGrpSpPr>
            <p:nvPr/>
          </p:nvGrpSpPr>
          <p:grpSpPr bwMode="auto">
            <a:xfrm>
              <a:off x="1606" y="4681"/>
              <a:ext cx="2156" cy="2538"/>
              <a:chOff x="1606" y="4681"/>
              <a:chExt cx="2219" cy="2733"/>
            </a:xfrm>
          </p:grpSpPr>
          <p:sp>
            <p:nvSpPr>
              <p:cNvPr id="340" name="Freeform 51"/>
              <p:cNvSpPr>
                <a:spLocks noEditPoints="1"/>
              </p:cNvSpPr>
              <p:nvPr/>
            </p:nvSpPr>
            <p:spPr bwMode="auto">
              <a:xfrm>
                <a:off x="1606" y="4681"/>
                <a:ext cx="2219" cy="2733"/>
              </a:xfrm>
              <a:custGeom>
                <a:avLst/>
                <a:gdLst>
                  <a:gd name="T0" fmla="*/ 548 w 2219"/>
                  <a:gd name="T1" fmla="*/ 28 h 5465"/>
                  <a:gd name="T2" fmla="*/ 408 w 2219"/>
                  <a:gd name="T3" fmla="*/ 242 h 5465"/>
                  <a:gd name="T4" fmla="*/ 537 w 2219"/>
                  <a:gd name="T5" fmla="*/ 232 h 5465"/>
                  <a:gd name="T6" fmla="*/ 442 w 2219"/>
                  <a:gd name="T7" fmla="*/ 239 h 5465"/>
                  <a:gd name="T8" fmla="*/ 394 w 2219"/>
                  <a:gd name="T9" fmla="*/ 283 h 5465"/>
                  <a:gd name="T10" fmla="*/ 167 w 2219"/>
                  <a:gd name="T11" fmla="*/ 502 h 5465"/>
                  <a:gd name="T12" fmla="*/ 0 w 2219"/>
                  <a:gd name="T13" fmla="*/ 544 h 5465"/>
                  <a:gd name="T14" fmla="*/ 97 w 2219"/>
                  <a:gd name="T15" fmla="*/ 567 h 5465"/>
                  <a:gd name="T16" fmla="*/ 232 w 2219"/>
                  <a:gd name="T17" fmla="*/ 563 h 5465"/>
                  <a:gd name="T18" fmla="*/ 225 w 2219"/>
                  <a:gd name="T19" fmla="*/ 597 h 5465"/>
                  <a:gd name="T20" fmla="*/ 204 w 2219"/>
                  <a:gd name="T21" fmla="*/ 617 h 5465"/>
                  <a:gd name="T22" fmla="*/ 271 w 2219"/>
                  <a:gd name="T23" fmla="*/ 607 h 5465"/>
                  <a:gd name="T24" fmla="*/ 320 w 2219"/>
                  <a:gd name="T25" fmla="*/ 616 h 5465"/>
                  <a:gd name="T26" fmla="*/ 559 w 2219"/>
                  <a:gd name="T27" fmla="*/ 642 h 5465"/>
                  <a:gd name="T28" fmla="*/ 695 w 2219"/>
                  <a:gd name="T29" fmla="*/ 659 h 5465"/>
                  <a:gd name="T30" fmla="*/ 850 w 2219"/>
                  <a:gd name="T31" fmla="*/ 677 h 5465"/>
                  <a:gd name="T32" fmla="*/ 975 w 2219"/>
                  <a:gd name="T33" fmla="*/ 671 h 5465"/>
                  <a:gd name="T34" fmla="*/ 992 w 2219"/>
                  <a:gd name="T35" fmla="*/ 638 h 5465"/>
                  <a:gd name="T36" fmla="*/ 1067 w 2219"/>
                  <a:gd name="T37" fmla="*/ 624 h 5465"/>
                  <a:gd name="T38" fmla="*/ 1184 w 2219"/>
                  <a:gd name="T39" fmla="*/ 578 h 5465"/>
                  <a:gd name="T40" fmla="*/ 1213 w 2219"/>
                  <a:gd name="T41" fmla="*/ 560 h 5465"/>
                  <a:gd name="T42" fmla="*/ 1161 w 2219"/>
                  <a:gd name="T43" fmla="*/ 532 h 5465"/>
                  <a:gd name="T44" fmla="*/ 1145 w 2219"/>
                  <a:gd name="T45" fmla="*/ 500 h 5465"/>
                  <a:gd name="T46" fmla="*/ 1021 w 2219"/>
                  <a:gd name="T47" fmla="*/ 488 h 5465"/>
                  <a:gd name="T48" fmla="*/ 1077 w 2219"/>
                  <a:gd name="T49" fmla="*/ 421 h 5465"/>
                  <a:gd name="T50" fmla="*/ 1231 w 2219"/>
                  <a:gd name="T51" fmla="*/ 422 h 5465"/>
                  <a:gd name="T52" fmla="*/ 1274 w 2219"/>
                  <a:gd name="T53" fmla="*/ 406 h 5465"/>
                  <a:gd name="T54" fmla="*/ 1352 w 2219"/>
                  <a:gd name="T55" fmla="*/ 399 h 5465"/>
                  <a:gd name="T56" fmla="*/ 1557 w 2219"/>
                  <a:gd name="T57" fmla="*/ 391 h 5465"/>
                  <a:gd name="T58" fmla="*/ 1729 w 2219"/>
                  <a:gd name="T59" fmla="*/ 389 h 5465"/>
                  <a:gd name="T60" fmla="*/ 1827 w 2219"/>
                  <a:gd name="T61" fmla="*/ 372 h 5465"/>
                  <a:gd name="T62" fmla="*/ 1875 w 2219"/>
                  <a:gd name="T63" fmla="*/ 341 h 5465"/>
                  <a:gd name="T64" fmla="*/ 1838 w 2219"/>
                  <a:gd name="T65" fmla="*/ 324 h 5465"/>
                  <a:gd name="T66" fmla="*/ 1912 w 2219"/>
                  <a:gd name="T67" fmla="*/ 282 h 5465"/>
                  <a:gd name="T68" fmla="*/ 2036 w 2219"/>
                  <a:gd name="T69" fmla="*/ 246 h 5465"/>
                  <a:gd name="T70" fmla="*/ 2118 w 2219"/>
                  <a:gd name="T71" fmla="*/ 219 h 5465"/>
                  <a:gd name="T72" fmla="*/ 2209 w 2219"/>
                  <a:gd name="T73" fmla="*/ 186 h 5465"/>
                  <a:gd name="T74" fmla="*/ 2166 w 2219"/>
                  <a:gd name="T75" fmla="*/ 140 h 5465"/>
                  <a:gd name="T76" fmla="*/ 2113 w 2219"/>
                  <a:gd name="T77" fmla="*/ 126 h 5465"/>
                  <a:gd name="T78" fmla="*/ 2108 w 2219"/>
                  <a:gd name="T79" fmla="*/ 113 h 5465"/>
                  <a:gd name="T80" fmla="*/ 2138 w 2219"/>
                  <a:gd name="T81" fmla="*/ 84 h 5465"/>
                  <a:gd name="T82" fmla="*/ 2006 w 2219"/>
                  <a:gd name="T83" fmla="*/ 58 h 5465"/>
                  <a:gd name="T84" fmla="*/ 1927 w 2219"/>
                  <a:gd name="T85" fmla="*/ 26 h 5465"/>
                  <a:gd name="T86" fmla="*/ 1782 w 2219"/>
                  <a:gd name="T87" fmla="*/ 12 h 5465"/>
                  <a:gd name="T88" fmla="*/ 1601 w 2219"/>
                  <a:gd name="T89" fmla="*/ 24 h 5465"/>
                  <a:gd name="T90" fmla="*/ 1447 w 2219"/>
                  <a:gd name="T91" fmla="*/ 67 h 5465"/>
                  <a:gd name="T92" fmla="*/ 1374 w 2219"/>
                  <a:gd name="T93" fmla="*/ 111 h 5465"/>
                  <a:gd name="T94" fmla="*/ 1259 w 2219"/>
                  <a:gd name="T95" fmla="*/ 121 h 5465"/>
                  <a:gd name="T96" fmla="*/ 1227 w 2219"/>
                  <a:gd name="T97" fmla="*/ 142 h 5465"/>
                  <a:gd name="T98" fmla="*/ 990 w 2219"/>
                  <a:gd name="T99" fmla="*/ 122 h 5465"/>
                  <a:gd name="T100" fmla="*/ 882 w 2219"/>
                  <a:gd name="T101" fmla="*/ 93 h 5465"/>
                  <a:gd name="T102" fmla="*/ 789 w 2219"/>
                  <a:gd name="T103" fmla="*/ 85 h 5465"/>
                  <a:gd name="T104" fmla="*/ 797 w 2219"/>
                  <a:gd name="T105" fmla="*/ 96 h 5465"/>
                  <a:gd name="T106" fmla="*/ 726 w 2219"/>
                  <a:gd name="T107" fmla="*/ 79 h 5465"/>
                  <a:gd name="T108" fmla="*/ 1140 w 2219"/>
                  <a:gd name="T109" fmla="*/ 566 h 5465"/>
                  <a:gd name="T110" fmla="*/ 1106 w 2219"/>
                  <a:gd name="T111" fmla="*/ 570 h 546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219"/>
                  <a:gd name="T169" fmla="*/ 0 h 5465"/>
                  <a:gd name="T170" fmla="*/ 2219 w 2219"/>
                  <a:gd name="T171" fmla="*/ 5465 h 546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219" h="5465">
                    <a:moveTo>
                      <a:pt x="563" y="304"/>
                    </a:moveTo>
                    <a:lnTo>
                      <a:pt x="548" y="218"/>
                    </a:lnTo>
                    <a:lnTo>
                      <a:pt x="503" y="393"/>
                    </a:lnTo>
                    <a:lnTo>
                      <a:pt x="408" y="1931"/>
                    </a:lnTo>
                    <a:lnTo>
                      <a:pt x="468" y="1691"/>
                    </a:lnTo>
                    <a:lnTo>
                      <a:pt x="537" y="1849"/>
                    </a:lnTo>
                    <a:lnTo>
                      <a:pt x="540" y="1937"/>
                    </a:lnTo>
                    <a:lnTo>
                      <a:pt x="442" y="1909"/>
                    </a:lnTo>
                    <a:lnTo>
                      <a:pt x="393" y="2121"/>
                    </a:lnTo>
                    <a:lnTo>
                      <a:pt x="394" y="2264"/>
                    </a:lnTo>
                    <a:lnTo>
                      <a:pt x="226" y="3796"/>
                    </a:lnTo>
                    <a:lnTo>
                      <a:pt x="167" y="4014"/>
                    </a:lnTo>
                    <a:lnTo>
                      <a:pt x="97" y="4207"/>
                    </a:lnTo>
                    <a:lnTo>
                      <a:pt x="0" y="4349"/>
                    </a:lnTo>
                    <a:lnTo>
                      <a:pt x="89" y="4431"/>
                    </a:lnTo>
                    <a:lnTo>
                      <a:pt x="97" y="4529"/>
                    </a:lnTo>
                    <a:lnTo>
                      <a:pt x="131" y="4463"/>
                    </a:lnTo>
                    <a:lnTo>
                      <a:pt x="232" y="4503"/>
                    </a:lnTo>
                    <a:lnTo>
                      <a:pt x="255" y="4591"/>
                    </a:lnTo>
                    <a:lnTo>
                      <a:pt x="225" y="4773"/>
                    </a:lnTo>
                    <a:lnTo>
                      <a:pt x="185" y="4843"/>
                    </a:lnTo>
                    <a:lnTo>
                      <a:pt x="204" y="4931"/>
                    </a:lnTo>
                    <a:lnTo>
                      <a:pt x="264" y="4959"/>
                    </a:lnTo>
                    <a:lnTo>
                      <a:pt x="271" y="4849"/>
                    </a:lnTo>
                    <a:lnTo>
                      <a:pt x="317" y="4821"/>
                    </a:lnTo>
                    <a:lnTo>
                      <a:pt x="320" y="4923"/>
                    </a:lnTo>
                    <a:lnTo>
                      <a:pt x="410" y="5019"/>
                    </a:lnTo>
                    <a:lnTo>
                      <a:pt x="559" y="5135"/>
                    </a:lnTo>
                    <a:lnTo>
                      <a:pt x="655" y="5125"/>
                    </a:lnTo>
                    <a:lnTo>
                      <a:pt x="695" y="5269"/>
                    </a:lnTo>
                    <a:lnTo>
                      <a:pt x="815" y="5465"/>
                    </a:lnTo>
                    <a:lnTo>
                      <a:pt x="850" y="5415"/>
                    </a:lnTo>
                    <a:lnTo>
                      <a:pt x="886" y="5459"/>
                    </a:lnTo>
                    <a:lnTo>
                      <a:pt x="975" y="5367"/>
                    </a:lnTo>
                    <a:lnTo>
                      <a:pt x="975" y="5365"/>
                    </a:lnTo>
                    <a:lnTo>
                      <a:pt x="992" y="5097"/>
                    </a:lnTo>
                    <a:lnTo>
                      <a:pt x="1016" y="5013"/>
                    </a:lnTo>
                    <a:lnTo>
                      <a:pt x="1067" y="4991"/>
                    </a:lnTo>
                    <a:lnTo>
                      <a:pt x="1061" y="4899"/>
                    </a:lnTo>
                    <a:lnTo>
                      <a:pt x="1184" y="4617"/>
                    </a:lnTo>
                    <a:lnTo>
                      <a:pt x="1172" y="4523"/>
                    </a:lnTo>
                    <a:lnTo>
                      <a:pt x="1213" y="4479"/>
                    </a:lnTo>
                    <a:lnTo>
                      <a:pt x="1206" y="4257"/>
                    </a:lnTo>
                    <a:lnTo>
                      <a:pt x="1161" y="4255"/>
                    </a:lnTo>
                    <a:lnTo>
                      <a:pt x="1184" y="4173"/>
                    </a:lnTo>
                    <a:lnTo>
                      <a:pt x="1145" y="3994"/>
                    </a:lnTo>
                    <a:lnTo>
                      <a:pt x="1045" y="3984"/>
                    </a:lnTo>
                    <a:lnTo>
                      <a:pt x="1021" y="3902"/>
                    </a:lnTo>
                    <a:lnTo>
                      <a:pt x="1085" y="3562"/>
                    </a:lnTo>
                    <a:lnTo>
                      <a:pt x="1077" y="3368"/>
                    </a:lnTo>
                    <a:lnTo>
                      <a:pt x="1221" y="3284"/>
                    </a:lnTo>
                    <a:lnTo>
                      <a:pt x="1231" y="3376"/>
                    </a:lnTo>
                    <a:lnTo>
                      <a:pt x="1269" y="3336"/>
                    </a:lnTo>
                    <a:lnTo>
                      <a:pt x="1274" y="3244"/>
                    </a:lnTo>
                    <a:lnTo>
                      <a:pt x="1332" y="3264"/>
                    </a:lnTo>
                    <a:lnTo>
                      <a:pt x="1352" y="3190"/>
                    </a:lnTo>
                    <a:lnTo>
                      <a:pt x="1480" y="3210"/>
                    </a:lnTo>
                    <a:lnTo>
                      <a:pt x="1557" y="3122"/>
                    </a:lnTo>
                    <a:lnTo>
                      <a:pt x="1688" y="3154"/>
                    </a:lnTo>
                    <a:lnTo>
                      <a:pt x="1729" y="3112"/>
                    </a:lnTo>
                    <a:lnTo>
                      <a:pt x="1784" y="2968"/>
                    </a:lnTo>
                    <a:lnTo>
                      <a:pt x="1827" y="2976"/>
                    </a:lnTo>
                    <a:lnTo>
                      <a:pt x="1807" y="2890"/>
                    </a:lnTo>
                    <a:lnTo>
                      <a:pt x="1875" y="2722"/>
                    </a:lnTo>
                    <a:lnTo>
                      <a:pt x="1837" y="2680"/>
                    </a:lnTo>
                    <a:lnTo>
                      <a:pt x="1838" y="2592"/>
                    </a:lnTo>
                    <a:lnTo>
                      <a:pt x="1953" y="2530"/>
                    </a:lnTo>
                    <a:lnTo>
                      <a:pt x="1912" y="2252"/>
                    </a:lnTo>
                    <a:lnTo>
                      <a:pt x="1963" y="2157"/>
                    </a:lnTo>
                    <a:lnTo>
                      <a:pt x="2036" y="1961"/>
                    </a:lnTo>
                    <a:lnTo>
                      <a:pt x="2127" y="1853"/>
                    </a:lnTo>
                    <a:lnTo>
                      <a:pt x="2118" y="1745"/>
                    </a:lnTo>
                    <a:lnTo>
                      <a:pt x="2187" y="1647"/>
                    </a:lnTo>
                    <a:lnTo>
                      <a:pt x="2209" y="1483"/>
                    </a:lnTo>
                    <a:lnTo>
                      <a:pt x="2219" y="1329"/>
                    </a:lnTo>
                    <a:lnTo>
                      <a:pt x="2166" y="1115"/>
                    </a:lnTo>
                    <a:lnTo>
                      <a:pt x="2116" y="1097"/>
                    </a:lnTo>
                    <a:lnTo>
                      <a:pt x="2113" y="1003"/>
                    </a:lnTo>
                    <a:lnTo>
                      <a:pt x="2077" y="959"/>
                    </a:lnTo>
                    <a:lnTo>
                      <a:pt x="2108" y="901"/>
                    </a:lnTo>
                    <a:lnTo>
                      <a:pt x="2083" y="813"/>
                    </a:lnTo>
                    <a:lnTo>
                      <a:pt x="2138" y="671"/>
                    </a:lnTo>
                    <a:lnTo>
                      <a:pt x="2094" y="525"/>
                    </a:lnTo>
                    <a:lnTo>
                      <a:pt x="2006" y="459"/>
                    </a:lnTo>
                    <a:lnTo>
                      <a:pt x="2037" y="375"/>
                    </a:lnTo>
                    <a:lnTo>
                      <a:pt x="1927" y="204"/>
                    </a:lnTo>
                    <a:lnTo>
                      <a:pt x="1782" y="236"/>
                    </a:lnTo>
                    <a:lnTo>
                      <a:pt x="1782" y="94"/>
                    </a:lnTo>
                    <a:lnTo>
                      <a:pt x="1686" y="0"/>
                    </a:lnTo>
                    <a:lnTo>
                      <a:pt x="1601" y="188"/>
                    </a:lnTo>
                    <a:lnTo>
                      <a:pt x="1569" y="351"/>
                    </a:lnTo>
                    <a:lnTo>
                      <a:pt x="1447" y="529"/>
                    </a:lnTo>
                    <a:lnTo>
                      <a:pt x="1436" y="705"/>
                    </a:lnTo>
                    <a:lnTo>
                      <a:pt x="1374" y="881"/>
                    </a:lnTo>
                    <a:lnTo>
                      <a:pt x="1291" y="901"/>
                    </a:lnTo>
                    <a:lnTo>
                      <a:pt x="1259" y="963"/>
                    </a:lnTo>
                    <a:lnTo>
                      <a:pt x="1257" y="979"/>
                    </a:lnTo>
                    <a:lnTo>
                      <a:pt x="1227" y="1131"/>
                    </a:lnTo>
                    <a:lnTo>
                      <a:pt x="1083" y="1097"/>
                    </a:lnTo>
                    <a:lnTo>
                      <a:pt x="990" y="969"/>
                    </a:lnTo>
                    <a:lnTo>
                      <a:pt x="980" y="791"/>
                    </a:lnTo>
                    <a:lnTo>
                      <a:pt x="882" y="739"/>
                    </a:lnTo>
                    <a:lnTo>
                      <a:pt x="871" y="653"/>
                    </a:lnTo>
                    <a:lnTo>
                      <a:pt x="789" y="673"/>
                    </a:lnTo>
                    <a:lnTo>
                      <a:pt x="789" y="675"/>
                    </a:lnTo>
                    <a:lnTo>
                      <a:pt x="797" y="763"/>
                    </a:lnTo>
                    <a:lnTo>
                      <a:pt x="765" y="865"/>
                    </a:lnTo>
                    <a:lnTo>
                      <a:pt x="726" y="625"/>
                    </a:lnTo>
                    <a:lnTo>
                      <a:pt x="563" y="304"/>
                    </a:lnTo>
                    <a:close/>
                    <a:moveTo>
                      <a:pt x="1140" y="4523"/>
                    </a:moveTo>
                    <a:lnTo>
                      <a:pt x="1141" y="4607"/>
                    </a:lnTo>
                    <a:lnTo>
                      <a:pt x="1106" y="4555"/>
                    </a:lnTo>
                    <a:lnTo>
                      <a:pt x="1140" y="4523"/>
                    </a:lnTo>
                    <a:close/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341" name="Text Box 50"/>
              <p:cNvSpPr txBox="1">
                <a:spLocks noChangeArrowheads="1"/>
              </p:cNvSpPr>
              <p:nvPr/>
            </p:nvSpPr>
            <p:spPr bwMode="auto">
              <a:xfrm>
                <a:off x="2023" y="5550"/>
                <a:ext cx="1515" cy="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sz="1200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Aquitaine</a:t>
                </a: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66" name="Group 46"/>
            <p:cNvGrpSpPr>
              <a:grpSpLocks/>
            </p:cNvGrpSpPr>
            <p:nvPr/>
          </p:nvGrpSpPr>
          <p:grpSpPr bwMode="auto">
            <a:xfrm>
              <a:off x="2554" y="5288"/>
              <a:ext cx="2648" cy="2153"/>
              <a:chOff x="2554" y="5288"/>
              <a:chExt cx="2726" cy="2318"/>
            </a:xfrm>
          </p:grpSpPr>
          <p:sp>
            <p:nvSpPr>
              <p:cNvPr id="338" name="Freeform 48"/>
              <p:cNvSpPr>
                <a:spLocks/>
              </p:cNvSpPr>
              <p:nvPr/>
            </p:nvSpPr>
            <p:spPr bwMode="auto">
              <a:xfrm>
                <a:off x="2554" y="5288"/>
                <a:ext cx="2597" cy="2318"/>
              </a:xfrm>
              <a:custGeom>
                <a:avLst/>
                <a:gdLst>
                  <a:gd name="T0" fmla="*/ 70 w 2597"/>
                  <a:gd name="T1" fmla="*/ 335 h 4636"/>
                  <a:gd name="T2" fmla="*/ 209 w 2597"/>
                  <a:gd name="T3" fmla="*/ 359 h 4636"/>
                  <a:gd name="T4" fmla="*/ 231 w 2597"/>
                  <a:gd name="T5" fmla="*/ 369 h 4636"/>
                  <a:gd name="T6" fmla="*/ 197 w 2597"/>
                  <a:gd name="T7" fmla="*/ 402 h 4636"/>
                  <a:gd name="T8" fmla="*/ 86 w 2597"/>
                  <a:gd name="T9" fmla="*/ 449 h 4636"/>
                  <a:gd name="T10" fmla="*/ 41 w 2597"/>
                  <a:gd name="T11" fmla="*/ 464 h 4636"/>
                  <a:gd name="T12" fmla="*/ 0 w 2597"/>
                  <a:gd name="T13" fmla="*/ 508 h 4636"/>
                  <a:gd name="T14" fmla="*/ 2 w 2597"/>
                  <a:gd name="T15" fmla="*/ 508 h 4636"/>
                  <a:gd name="T16" fmla="*/ 363 w 2597"/>
                  <a:gd name="T17" fmla="*/ 539 h 4636"/>
                  <a:gd name="T18" fmla="*/ 549 w 2597"/>
                  <a:gd name="T19" fmla="*/ 547 h 4636"/>
                  <a:gd name="T20" fmla="*/ 683 w 2597"/>
                  <a:gd name="T21" fmla="*/ 540 h 4636"/>
                  <a:gd name="T22" fmla="*/ 715 w 2597"/>
                  <a:gd name="T23" fmla="*/ 510 h 4636"/>
                  <a:gd name="T24" fmla="*/ 1044 w 2597"/>
                  <a:gd name="T25" fmla="*/ 545 h 4636"/>
                  <a:gd name="T26" fmla="*/ 1230 w 2597"/>
                  <a:gd name="T27" fmla="*/ 573 h 4636"/>
                  <a:gd name="T28" fmla="*/ 1296 w 2597"/>
                  <a:gd name="T29" fmla="*/ 561 h 4636"/>
                  <a:gd name="T30" fmla="*/ 1458 w 2597"/>
                  <a:gd name="T31" fmla="*/ 580 h 4636"/>
                  <a:gd name="T32" fmla="*/ 1605 w 2597"/>
                  <a:gd name="T33" fmla="*/ 560 h 4636"/>
                  <a:gd name="T34" fmla="*/ 1645 w 2597"/>
                  <a:gd name="T35" fmla="*/ 537 h 4636"/>
                  <a:gd name="T36" fmla="*/ 1544 w 2597"/>
                  <a:gd name="T37" fmla="*/ 536 h 4636"/>
                  <a:gd name="T38" fmla="*/ 1580 w 2597"/>
                  <a:gd name="T39" fmla="*/ 512 h 4636"/>
                  <a:gd name="T40" fmla="*/ 1561 w 2597"/>
                  <a:gd name="T41" fmla="*/ 491 h 4636"/>
                  <a:gd name="T42" fmla="*/ 1591 w 2597"/>
                  <a:gd name="T43" fmla="*/ 471 h 4636"/>
                  <a:gd name="T44" fmla="*/ 1426 w 2597"/>
                  <a:gd name="T45" fmla="*/ 436 h 4636"/>
                  <a:gd name="T46" fmla="*/ 1519 w 2597"/>
                  <a:gd name="T47" fmla="*/ 377 h 4636"/>
                  <a:gd name="T48" fmla="*/ 1621 w 2597"/>
                  <a:gd name="T49" fmla="*/ 380 h 4636"/>
                  <a:gd name="T50" fmla="*/ 1656 w 2597"/>
                  <a:gd name="T51" fmla="*/ 386 h 4636"/>
                  <a:gd name="T52" fmla="*/ 1769 w 2597"/>
                  <a:gd name="T53" fmla="*/ 377 h 4636"/>
                  <a:gd name="T54" fmla="*/ 1996 w 2597"/>
                  <a:gd name="T55" fmla="*/ 380 h 4636"/>
                  <a:gd name="T56" fmla="*/ 2060 w 2597"/>
                  <a:gd name="T57" fmla="*/ 361 h 4636"/>
                  <a:gd name="T58" fmla="*/ 2144 w 2597"/>
                  <a:gd name="T59" fmla="*/ 332 h 4636"/>
                  <a:gd name="T60" fmla="*/ 2334 w 2597"/>
                  <a:gd name="T61" fmla="*/ 316 h 4636"/>
                  <a:gd name="T62" fmla="*/ 2432 w 2597"/>
                  <a:gd name="T63" fmla="*/ 288 h 4636"/>
                  <a:gd name="T64" fmla="*/ 2536 w 2597"/>
                  <a:gd name="T65" fmla="*/ 263 h 4636"/>
                  <a:gd name="T66" fmla="*/ 2597 w 2597"/>
                  <a:gd name="T67" fmla="*/ 237 h 4636"/>
                  <a:gd name="T68" fmla="*/ 2509 w 2597"/>
                  <a:gd name="T69" fmla="*/ 217 h 4636"/>
                  <a:gd name="T70" fmla="*/ 2397 w 2597"/>
                  <a:gd name="T71" fmla="*/ 185 h 4636"/>
                  <a:gd name="T72" fmla="*/ 2382 w 2597"/>
                  <a:gd name="T73" fmla="*/ 143 h 4636"/>
                  <a:gd name="T74" fmla="*/ 2274 w 2597"/>
                  <a:gd name="T75" fmla="*/ 92 h 4636"/>
                  <a:gd name="T76" fmla="*/ 2232 w 2597"/>
                  <a:gd name="T77" fmla="*/ 72 h 4636"/>
                  <a:gd name="T78" fmla="*/ 2203 w 2597"/>
                  <a:gd name="T79" fmla="*/ 55 h 4636"/>
                  <a:gd name="T80" fmla="*/ 2105 w 2597"/>
                  <a:gd name="T81" fmla="*/ 23 h 4636"/>
                  <a:gd name="T82" fmla="*/ 1986 w 2597"/>
                  <a:gd name="T83" fmla="*/ 74 h 4636"/>
                  <a:gd name="T84" fmla="*/ 1830 w 2597"/>
                  <a:gd name="T85" fmla="*/ 87 h 4636"/>
                  <a:gd name="T86" fmla="*/ 1702 w 2597"/>
                  <a:gd name="T87" fmla="*/ 80 h 4636"/>
                  <a:gd name="T88" fmla="*/ 1669 w 2597"/>
                  <a:gd name="T89" fmla="*/ 35 h 4636"/>
                  <a:gd name="T90" fmla="*/ 1551 w 2597"/>
                  <a:gd name="T91" fmla="*/ 13 h 4636"/>
                  <a:gd name="T92" fmla="*/ 1368 w 2597"/>
                  <a:gd name="T93" fmla="*/ 0 h 4636"/>
                  <a:gd name="T94" fmla="*/ 1234 w 2597"/>
                  <a:gd name="T95" fmla="*/ 22 h 4636"/>
                  <a:gd name="T96" fmla="*/ 1143 w 2597"/>
                  <a:gd name="T97" fmla="*/ 55 h 4636"/>
                  <a:gd name="T98" fmla="*/ 1061 w 2597"/>
                  <a:gd name="T99" fmla="*/ 82 h 4636"/>
                  <a:gd name="T100" fmla="*/ 937 w 2597"/>
                  <a:gd name="T101" fmla="*/ 118 h 4636"/>
                  <a:gd name="T102" fmla="*/ 863 w 2597"/>
                  <a:gd name="T103" fmla="*/ 161 h 4636"/>
                  <a:gd name="T104" fmla="*/ 900 w 2597"/>
                  <a:gd name="T105" fmla="*/ 177 h 4636"/>
                  <a:gd name="T106" fmla="*/ 852 w 2597"/>
                  <a:gd name="T107" fmla="*/ 209 h 4636"/>
                  <a:gd name="T108" fmla="*/ 754 w 2597"/>
                  <a:gd name="T109" fmla="*/ 226 h 4636"/>
                  <a:gd name="T110" fmla="*/ 582 w 2597"/>
                  <a:gd name="T111" fmla="*/ 227 h 4636"/>
                  <a:gd name="T112" fmla="*/ 377 w 2597"/>
                  <a:gd name="T113" fmla="*/ 236 h 4636"/>
                  <a:gd name="T114" fmla="*/ 299 w 2597"/>
                  <a:gd name="T115" fmla="*/ 242 h 4636"/>
                  <a:gd name="T116" fmla="*/ 256 w 2597"/>
                  <a:gd name="T117" fmla="*/ 259 h 4636"/>
                  <a:gd name="T118" fmla="*/ 102 w 2597"/>
                  <a:gd name="T119" fmla="*/ 258 h 4636"/>
                  <a:gd name="T120" fmla="*/ 46 w 2597"/>
                  <a:gd name="T121" fmla="*/ 325 h 46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597"/>
                  <a:gd name="T184" fmla="*/ 0 h 4636"/>
                  <a:gd name="T185" fmla="*/ 2597 w 2597"/>
                  <a:gd name="T186" fmla="*/ 4636 h 46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597" h="4636">
                    <a:moveTo>
                      <a:pt x="46" y="2595"/>
                    </a:moveTo>
                    <a:lnTo>
                      <a:pt x="70" y="2677"/>
                    </a:lnTo>
                    <a:lnTo>
                      <a:pt x="170" y="2687"/>
                    </a:lnTo>
                    <a:lnTo>
                      <a:pt x="209" y="2866"/>
                    </a:lnTo>
                    <a:lnTo>
                      <a:pt x="186" y="2948"/>
                    </a:lnTo>
                    <a:lnTo>
                      <a:pt x="231" y="2950"/>
                    </a:lnTo>
                    <a:lnTo>
                      <a:pt x="238" y="3172"/>
                    </a:lnTo>
                    <a:lnTo>
                      <a:pt x="197" y="3216"/>
                    </a:lnTo>
                    <a:lnTo>
                      <a:pt x="209" y="3310"/>
                    </a:lnTo>
                    <a:lnTo>
                      <a:pt x="86" y="3592"/>
                    </a:lnTo>
                    <a:lnTo>
                      <a:pt x="92" y="3684"/>
                    </a:lnTo>
                    <a:lnTo>
                      <a:pt x="41" y="3706"/>
                    </a:lnTo>
                    <a:lnTo>
                      <a:pt x="17" y="3790"/>
                    </a:lnTo>
                    <a:lnTo>
                      <a:pt x="0" y="4058"/>
                    </a:lnTo>
                    <a:lnTo>
                      <a:pt x="0" y="4060"/>
                    </a:lnTo>
                    <a:lnTo>
                      <a:pt x="2" y="4058"/>
                    </a:lnTo>
                    <a:lnTo>
                      <a:pt x="176" y="4364"/>
                    </a:lnTo>
                    <a:lnTo>
                      <a:pt x="363" y="4312"/>
                    </a:lnTo>
                    <a:lnTo>
                      <a:pt x="401" y="4378"/>
                    </a:lnTo>
                    <a:lnTo>
                      <a:pt x="549" y="4372"/>
                    </a:lnTo>
                    <a:lnTo>
                      <a:pt x="648" y="4384"/>
                    </a:lnTo>
                    <a:lnTo>
                      <a:pt x="683" y="4316"/>
                    </a:lnTo>
                    <a:lnTo>
                      <a:pt x="677" y="4116"/>
                    </a:lnTo>
                    <a:lnTo>
                      <a:pt x="715" y="4076"/>
                    </a:lnTo>
                    <a:lnTo>
                      <a:pt x="971" y="4226"/>
                    </a:lnTo>
                    <a:lnTo>
                      <a:pt x="1044" y="4360"/>
                    </a:lnTo>
                    <a:lnTo>
                      <a:pt x="1142" y="4348"/>
                    </a:lnTo>
                    <a:lnTo>
                      <a:pt x="1230" y="4578"/>
                    </a:lnTo>
                    <a:lnTo>
                      <a:pt x="1246" y="4488"/>
                    </a:lnTo>
                    <a:lnTo>
                      <a:pt x="1296" y="4484"/>
                    </a:lnTo>
                    <a:lnTo>
                      <a:pt x="1456" y="4636"/>
                    </a:lnTo>
                    <a:lnTo>
                      <a:pt x="1458" y="4636"/>
                    </a:lnTo>
                    <a:lnTo>
                      <a:pt x="1585" y="4554"/>
                    </a:lnTo>
                    <a:lnTo>
                      <a:pt x="1605" y="4474"/>
                    </a:lnTo>
                    <a:lnTo>
                      <a:pt x="1719" y="4470"/>
                    </a:lnTo>
                    <a:lnTo>
                      <a:pt x="1645" y="4296"/>
                    </a:lnTo>
                    <a:lnTo>
                      <a:pt x="1595" y="4334"/>
                    </a:lnTo>
                    <a:lnTo>
                      <a:pt x="1544" y="4288"/>
                    </a:lnTo>
                    <a:lnTo>
                      <a:pt x="1531" y="4110"/>
                    </a:lnTo>
                    <a:lnTo>
                      <a:pt x="1580" y="4092"/>
                    </a:lnTo>
                    <a:lnTo>
                      <a:pt x="1597" y="4004"/>
                    </a:lnTo>
                    <a:lnTo>
                      <a:pt x="1561" y="3926"/>
                    </a:lnTo>
                    <a:lnTo>
                      <a:pt x="1594" y="3856"/>
                    </a:lnTo>
                    <a:lnTo>
                      <a:pt x="1591" y="3762"/>
                    </a:lnTo>
                    <a:lnTo>
                      <a:pt x="1559" y="3600"/>
                    </a:lnTo>
                    <a:lnTo>
                      <a:pt x="1426" y="3484"/>
                    </a:lnTo>
                    <a:lnTo>
                      <a:pt x="1391" y="3316"/>
                    </a:lnTo>
                    <a:lnTo>
                      <a:pt x="1519" y="3010"/>
                    </a:lnTo>
                    <a:lnTo>
                      <a:pt x="1541" y="3090"/>
                    </a:lnTo>
                    <a:lnTo>
                      <a:pt x="1621" y="3036"/>
                    </a:lnTo>
                    <a:lnTo>
                      <a:pt x="1627" y="3010"/>
                    </a:lnTo>
                    <a:lnTo>
                      <a:pt x="1656" y="3082"/>
                    </a:lnTo>
                    <a:lnTo>
                      <a:pt x="1752" y="3108"/>
                    </a:lnTo>
                    <a:lnTo>
                      <a:pt x="1769" y="3010"/>
                    </a:lnTo>
                    <a:lnTo>
                      <a:pt x="1813" y="2992"/>
                    </a:lnTo>
                    <a:lnTo>
                      <a:pt x="1996" y="3036"/>
                    </a:lnTo>
                    <a:lnTo>
                      <a:pt x="2048" y="2974"/>
                    </a:lnTo>
                    <a:lnTo>
                      <a:pt x="2060" y="2884"/>
                    </a:lnTo>
                    <a:lnTo>
                      <a:pt x="2050" y="2589"/>
                    </a:lnTo>
                    <a:lnTo>
                      <a:pt x="2144" y="2653"/>
                    </a:lnTo>
                    <a:lnTo>
                      <a:pt x="2249" y="2521"/>
                    </a:lnTo>
                    <a:lnTo>
                      <a:pt x="2334" y="2525"/>
                    </a:lnTo>
                    <a:lnTo>
                      <a:pt x="2337" y="2255"/>
                    </a:lnTo>
                    <a:lnTo>
                      <a:pt x="2432" y="2297"/>
                    </a:lnTo>
                    <a:lnTo>
                      <a:pt x="2478" y="2133"/>
                    </a:lnTo>
                    <a:lnTo>
                      <a:pt x="2536" y="2101"/>
                    </a:lnTo>
                    <a:lnTo>
                      <a:pt x="2530" y="2057"/>
                    </a:lnTo>
                    <a:lnTo>
                      <a:pt x="2597" y="1897"/>
                    </a:lnTo>
                    <a:lnTo>
                      <a:pt x="2468" y="1767"/>
                    </a:lnTo>
                    <a:lnTo>
                      <a:pt x="2509" y="1735"/>
                    </a:lnTo>
                    <a:lnTo>
                      <a:pt x="2543" y="1617"/>
                    </a:lnTo>
                    <a:lnTo>
                      <a:pt x="2397" y="1479"/>
                    </a:lnTo>
                    <a:lnTo>
                      <a:pt x="2373" y="1407"/>
                    </a:lnTo>
                    <a:lnTo>
                      <a:pt x="2382" y="1137"/>
                    </a:lnTo>
                    <a:lnTo>
                      <a:pt x="2337" y="870"/>
                    </a:lnTo>
                    <a:lnTo>
                      <a:pt x="2274" y="732"/>
                    </a:lnTo>
                    <a:lnTo>
                      <a:pt x="2273" y="732"/>
                    </a:lnTo>
                    <a:lnTo>
                      <a:pt x="2232" y="574"/>
                    </a:lnTo>
                    <a:lnTo>
                      <a:pt x="2241" y="482"/>
                    </a:lnTo>
                    <a:lnTo>
                      <a:pt x="2203" y="434"/>
                    </a:lnTo>
                    <a:lnTo>
                      <a:pt x="2183" y="306"/>
                    </a:lnTo>
                    <a:lnTo>
                      <a:pt x="2105" y="180"/>
                    </a:lnTo>
                    <a:lnTo>
                      <a:pt x="2033" y="312"/>
                    </a:lnTo>
                    <a:lnTo>
                      <a:pt x="1986" y="588"/>
                    </a:lnTo>
                    <a:lnTo>
                      <a:pt x="1927" y="740"/>
                    </a:lnTo>
                    <a:lnTo>
                      <a:pt x="1830" y="690"/>
                    </a:lnTo>
                    <a:lnTo>
                      <a:pt x="1751" y="792"/>
                    </a:lnTo>
                    <a:lnTo>
                      <a:pt x="1702" y="636"/>
                    </a:lnTo>
                    <a:lnTo>
                      <a:pt x="1728" y="460"/>
                    </a:lnTo>
                    <a:lnTo>
                      <a:pt x="1669" y="276"/>
                    </a:lnTo>
                    <a:lnTo>
                      <a:pt x="1656" y="110"/>
                    </a:lnTo>
                    <a:lnTo>
                      <a:pt x="1551" y="104"/>
                    </a:lnTo>
                    <a:lnTo>
                      <a:pt x="1472" y="186"/>
                    </a:lnTo>
                    <a:lnTo>
                      <a:pt x="1368" y="0"/>
                    </a:lnTo>
                    <a:lnTo>
                      <a:pt x="1244" y="22"/>
                    </a:lnTo>
                    <a:lnTo>
                      <a:pt x="1234" y="176"/>
                    </a:lnTo>
                    <a:lnTo>
                      <a:pt x="1212" y="340"/>
                    </a:lnTo>
                    <a:lnTo>
                      <a:pt x="1143" y="438"/>
                    </a:lnTo>
                    <a:lnTo>
                      <a:pt x="1152" y="546"/>
                    </a:lnTo>
                    <a:lnTo>
                      <a:pt x="1061" y="654"/>
                    </a:lnTo>
                    <a:lnTo>
                      <a:pt x="988" y="850"/>
                    </a:lnTo>
                    <a:lnTo>
                      <a:pt x="937" y="945"/>
                    </a:lnTo>
                    <a:lnTo>
                      <a:pt x="978" y="1223"/>
                    </a:lnTo>
                    <a:lnTo>
                      <a:pt x="863" y="1285"/>
                    </a:lnTo>
                    <a:lnTo>
                      <a:pt x="862" y="1373"/>
                    </a:lnTo>
                    <a:lnTo>
                      <a:pt x="900" y="1415"/>
                    </a:lnTo>
                    <a:lnTo>
                      <a:pt x="832" y="1583"/>
                    </a:lnTo>
                    <a:lnTo>
                      <a:pt x="852" y="1669"/>
                    </a:lnTo>
                    <a:lnTo>
                      <a:pt x="809" y="1661"/>
                    </a:lnTo>
                    <a:lnTo>
                      <a:pt x="754" y="1805"/>
                    </a:lnTo>
                    <a:lnTo>
                      <a:pt x="713" y="1847"/>
                    </a:lnTo>
                    <a:lnTo>
                      <a:pt x="582" y="1815"/>
                    </a:lnTo>
                    <a:lnTo>
                      <a:pt x="505" y="1903"/>
                    </a:lnTo>
                    <a:lnTo>
                      <a:pt x="377" y="1883"/>
                    </a:lnTo>
                    <a:lnTo>
                      <a:pt x="357" y="1957"/>
                    </a:lnTo>
                    <a:lnTo>
                      <a:pt x="299" y="1937"/>
                    </a:lnTo>
                    <a:lnTo>
                      <a:pt x="294" y="2029"/>
                    </a:lnTo>
                    <a:lnTo>
                      <a:pt x="256" y="2069"/>
                    </a:lnTo>
                    <a:lnTo>
                      <a:pt x="246" y="1977"/>
                    </a:lnTo>
                    <a:lnTo>
                      <a:pt x="102" y="2061"/>
                    </a:lnTo>
                    <a:lnTo>
                      <a:pt x="110" y="2255"/>
                    </a:lnTo>
                    <a:lnTo>
                      <a:pt x="46" y="2595"/>
                    </a:lnTo>
                    <a:close/>
                  </a:path>
                </a:pathLst>
              </a:custGeom>
              <a:solidFill>
                <a:srgbClr val="F2F2F2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339" name="Text Box 47"/>
              <p:cNvSpPr txBox="1">
                <a:spLocks noChangeArrowheads="1"/>
              </p:cNvSpPr>
              <p:nvPr/>
            </p:nvSpPr>
            <p:spPr bwMode="auto">
              <a:xfrm>
                <a:off x="3271" y="5805"/>
                <a:ext cx="2009" cy="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sz="1200" b="1" i="0" u="none" strike="noStrike" baseline="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Midi-Pyrénées</a:t>
                </a:r>
                <a:endParaRPr lang="fr-FR" sz="1200" b="0" i="0" u="none" strike="noStrike" baseline="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67" name="Group 43"/>
            <p:cNvGrpSpPr>
              <a:grpSpLocks/>
            </p:cNvGrpSpPr>
            <p:nvPr/>
          </p:nvGrpSpPr>
          <p:grpSpPr bwMode="auto">
            <a:xfrm>
              <a:off x="3917" y="5340"/>
              <a:ext cx="2576" cy="2313"/>
              <a:chOff x="3905" y="5340"/>
              <a:chExt cx="2646" cy="2491"/>
            </a:xfrm>
          </p:grpSpPr>
          <p:sp>
            <p:nvSpPr>
              <p:cNvPr id="336" name="Freeform 45"/>
              <p:cNvSpPr>
                <a:spLocks/>
              </p:cNvSpPr>
              <p:nvPr/>
            </p:nvSpPr>
            <p:spPr bwMode="auto">
              <a:xfrm>
                <a:off x="3905" y="5340"/>
                <a:ext cx="2154" cy="2491"/>
              </a:xfrm>
              <a:custGeom>
                <a:avLst/>
                <a:gdLst>
                  <a:gd name="T0" fmla="*/ 2057 w 2154"/>
                  <a:gd name="T1" fmla="*/ 199 h 4981"/>
                  <a:gd name="T2" fmla="*/ 2014 w 2154"/>
                  <a:gd name="T3" fmla="*/ 161 h 4981"/>
                  <a:gd name="T4" fmla="*/ 1879 w 2154"/>
                  <a:gd name="T5" fmla="*/ 147 h 4981"/>
                  <a:gd name="T6" fmla="*/ 1838 w 2154"/>
                  <a:gd name="T7" fmla="*/ 144 h 4981"/>
                  <a:gd name="T8" fmla="*/ 1611 w 2154"/>
                  <a:gd name="T9" fmla="*/ 142 h 4981"/>
                  <a:gd name="T10" fmla="*/ 1473 w 2154"/>
                  <a:gd name="T11" fmla="*/ 53 h 4981"/>
                  <a:gd name="T12" fmla="*/ 1291 w 2154"/>
                  <a:gd name="T13" fmla="*/ 22 h 4981"/>
                  <a:gd name="T14" fmla="*/ 1191 w 2154"/>
                  <a:gd name="T15" fmla="*/ 28 h 4981"/>
                  <a:gd name="T16" fmla="*/ 1133 w 2154"/>
                  <a:gd name="T17" fmla="*/ 0 h 4981"/>
                  <a:gd name="T18" fmla="*/ 988 w 2154"/>
                  <a:gd name="T19" fmla="*/ 17 h 4981"/>
                  <a:gd name="T20" fmla="*/ 946 w 2154"/>
                  <a:gd name="T21" fmla="*/ 95 h 4981"/>
                  <a:gd name="T22" fmla="*/ 982 w 2154"/>
                  <a:gd name="T23" fmla="*/ 162 h 4981"/>
                  <a:gd name="T24" fmla="*/ 1152 w 2154"/>
                  <a:gd name="T25" fmla="*/ 189 h 4981"/>
                  <a:gd name="T26" fmla="*/ 1077 w 2154"/>
                  <a:gd name="T27" fmla="*/ 207 h 4981"/>
                  <a:gd name="T28" fmla="*/ 1139 w 2154"/>
                  <a:gd name="T29" fmla="*/ 244 h 4981"/>
                  <a:gd name="T30" fmla="*/ 1087 w 2154"/>
                  <a:gd name="T31" fmla="*/ 253 h 4981"/>
                  <a:gd name="T32" fmla="*/ 946 w 2154"/>
                  <a:gd name="T33" fmla="*/ 268 h 4981"/>
                  <a:gd name="T34" fmla="*/ 858 w 2154"/>
                  <a:gd name="T35" fmla="*/ 302 h 4981"/>
                  <a:gd name="T36" fmla="*/ 659 w 2154"/>
                  <a:gd name="T37" fmla="*/ 310 h 4981"/>
                  <a:gd name="T38" fmla="*/ 657 w 2154"/>
                  <a:gd name="T39" fmla="*/ 358 h 4981"/>
                  <a:gd name="T40" fmla="*/ 422 w 2154"/>
                  <a:gd name="T41" fmla="*/ 360 h 4981"/>
                  <a:gd name="T42" fmla="*/ 361 w 2154"/>
                  <a:gd name="T43" fmla="*/ 375 h 4981"/>
                  <a:gd name="T44" fmla="*/ 236 w 2154"/>
                  <a:gd name="T45" fmla="*/ 363 h 4981"/>
                  <a:gd name="T46" fmla="*/ 150 w 2154"/>
                  <a:gd name="T47" fmla="*/ 373 h 4981"/>
                  <a:gd name="T48" fmla="*/ 0 w 2154"/>
                  <a:gd name="T49" fmla="*/ 401 h 4981"/>
                  <a:gd name="T50" fmla="*/ 168 w 2154"/>
                  <a:gd name="T51" fmla="*/ 436 h 4981"/>
                  <a:gd name="T52" fmla="*/ 203 w 2154"/>
                  <a:gd name="T53" fmla="*/ 468 h 4981"/>
                  <a:gd name="T54" fmla="*/ 206 w 2154"/>
                  <a:gd name="T55" fmla="*/ 487 h 4981"/>
                  <a:gd name="T56" fmla="*/ 140 w 2154"/>
                  <a:gd name="T57" fmla="*/ 500 h 4981"/>
                  <a:gd name="T58" fmla="*/ 204 w 2154"/>
                  <a:gd name="T59" fmla="*/ 528 h 4981"/>
                  <a:gd name="T60" fmla="*/ 328 w 2154"/>
                  <a:gd name="T61" fmla="*/ 545 h 4981"/>
                  <a:gd name="T62" fmla="*/ 194 w 2154"/>
                  <a:gd name="T63" fmla="*/ 556 h 4981"/>
                  <a:gd name="T64" fmla="*/ 65 w 2154"/>
                  <a:gd name="T65" fmla="*/ 566 h 4981"/>
                  <a:gd name="T66" fmla="*/ 39 w 2154"/>
                  <a:gd name="T67" fmla="*/ 585 h 4981"/>
                  <a:gd name="T68" fmla="*/ 209 w 2154"/>
                  <a:gd name="T69" fmla="*/ 617 h 4981"/>
                  <a:gd name="T70" fmla="*/ 327 w 2154"/>
                  <a:gd name="T71" fmla="*/ 602 h 4981"/>
                  <a:gd name="T72" fmla="*/ 520 w 2154"/>
                  <a:gd name="T73" fmla="*/ 609 h 4981"/>
                  <a:gd name="T74" fmla="*/ 686 w 2154"/>
                  <a:gd name="T75" fmla="*/ 621 h 4981"/>
                  <a:gd name="T76" fmla="*/ 810 w 2154"/>
                  <a:gd name="T77" fmla="*/ 594 h 4981"/>
                  <a:gd name="T78" fmla="*/ 1038 w 2154"/>
                  <a:gd name="T79" fmla="*/ 599 h 4981"/>
                  <a:gd name="T80" fmla="*/ 943 w 2154"/>
                  <a:gd name="T81" fmla="*/ 504 h 4981"/>
                  <a:gd name="T82" fmla="*/ 1037 w 2154"/>
                  <a:gd name="T83" fmla="*/ 425 h 4981"/>
                  <a:gd name="T84" fmla="*/ 1161 w 2154"/>
                  <a:gd name="T85" fmla="*/ 399 h 4981"/>
                  <a:gd name="T86" fmla="*/ 1366 w 2154"/>
                  <a:gd name="T87" fmla="*/ 371 h 4981"/>
                  <a:gd name="T88" fmla="*/ 1663 w 2154"/>
                  <a:gd name="T89" fmla="*/ 332 h 4981"/>
                  <a:gd name="T90" fmla="*/ 1748 w 2154"/>
                  <a:gd name="T91" fmla="*/ 353 h 4981"/>
                  <a:gd name="T92" fmla="*/ 1750 w 2154"/>
                  <a:gd name="T93" fmla="*/ 353 h 4981"/>
                  <a:gd name="T94" fmla="*/ 1895 w 2154"/>
                  <a:gd name="T95" fmla="*/ 324 h 4981"/>
                  <a:gd name="T96" fmla="*/ 1944 w 2154"/>
                  <a:gd name="T97" fmla="*/ 295 h 4981"/>
                  <a:gd name="T98" fmla="*/ 2024 w 2154"/>
                  <a:gd name="T99" fmla="*/ 258 h 498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154"/>
                  <a:gd name="T151" fmla="*/ 0 h 4981"/>
                  <a:gd name="T152" fmla="*/ 2154 w 2154"/>
                  <a:gd name="T153" fmla="*/ 4981 h 498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154" h="4981">
                    <a:moveTo>
                      <a:pt x="2154" y="1781"/>
                    </a:moveTo>
                    <a:lnTo>
                      <a:pt x="2057" y="1585"/>
                    </a:lnTo>
                    <a:lnTo>
                      <a:pt x="2053" y="1417"/>
                    </a:lnTo>
                    <a:lnTo>
                      <a:pt x="2014" y="1281"/>
                    </a:lnTo>
                    <a:lnTo>
                      <a:pt x="1921" y="1177"/>
                    </a:lnTo>
                    <a:lnTo>
                      <a:pt x="1879" y="1175"/>
                    </a:lnTo>
                    <a:lnTo>
                      <a:pt x="1840" y="1245"/>
                    </a:lnTo>
                    <a:lnTo>
                      <a:pt x="1838" y="1147"/>
                    </a:lnTo>
                    <a:lnTo>
                      <a:pt x="1731" y="1283"/>
                    </a:lnTo>
                    <a:lnTo>
                      <a:pt x="1611" y="1131"/>
                    </a:lnTo>
                    <a:lnTo>
                      <a:pt x="1504" y="694"/>
                    </a:lnTo>
                    <a:lnTo>
                      <a:pt x="1473" y="418"/>
                    </a:lnTo>
                    <a:lnTo>
                      <a:pt x="1335" y="182"/>
                    </a:lnTo>
                    <a:lnTo>
                      <a:pt x="1291" y="174"/>
                    </a:lnTo>
                    <a:lnTo>
                      <a:pt x="1288" y="262"/>
                    </a:lnTo>
                    <a:lnTo>
                      <a:pt x="1191" y="222"/>
                    </a:lnTo>
                    <a:lnTo>
                      <a:pt x="1168" y="48"/>
                    </a:lnTo>
                    <a:lnTo>
                      <a:pt x="1133" y="0"/>
                    </a:lnTo>
                    <a:lnTo>
                      <a:pt x="1014" y="202"/>
                    </a:lnTo>
                    <a:lnTo>
                      <a:pt x="988" y="132"/>
                    </a:lnTo>
                    <a:lnTo>
                      <a:pt x="883" y="620"/>
                    </a:lnTo>
                    <a:lnTo>
                      <a:pt x="946" y="758"/>
                    </a:lnTo>
                    <a:lnTo>
                      <a:pt x="991" y="1025"/>
                    </a:lnTo>
                    <a:lnTo>
                      <a:pt x="982" y="1295"/>
                    </a:lnTo>
                    <a:lnTo>
                      <a:pt x="1006" y="1367"/>
                    </a:lnTo>
                    <a:lnTo>
                      <a:pt x="1152" y="1505"/>
                    </a:lnTo>
                    <a:lnTo>
                      <a:pt x="1118" y="1623"/>
                    </a:lnTo>
                    <a:lnTo>
                      <a:pt x="1077" y="1655"/>
                    </a:lnTo>
                    <a:lnTo>
                      <a:pt x="1206" y="1785"/>
                    </a:lnTo>
                    <a:lnTo>
                      <a:pt x="1139" y="1945"/>
                    </a:lnTo>
                    <a:lnTo>
                      <a:pt x="1145" y="1989"/>
                    </a:lnTo>
                    <a:lnTo>
                      <a:pt x="1087" y="2021"/>
                    </a:lnTo>
                    <a:lnTo>
                      <a:pt x="1041" y="2185"/>
                    </a:lnTo>
                    <a:lnTo>
                      <a:pt x="946" y="2143"/>
                    </a:lnTo>
                    <a:lnTo>
                      <a:pt x="943" y="2413"/>
                    </a:lnTo>
                    <a:lnTo>
                      <a:pt x="858" y="2409"/>
                    </a:lnTo>
                    <a:lnTo>
                      <a:pt x="753" y="2541"/>
                    </a:lnTo>
                    <a:lnTo>
                      <a:pt x="659" y="2477"/>
                    </a:lnTo>
                    <a:lnTo>
                      <a:pt x="669" y="2772"/>
                    </a:lnTo>
                    <a:lnTo>
                      <a:pt x="657" y="2862"/>
                    </a:lnTo>
                    <a:lnTo>
                      <a:pt x="605" y="2924"/>
                    </a:lnTo>
                    <a:lnTo>
                      <a:pt x="422" y="2880"/>
                    </a:lnTo>
                    <a:lnTo>
                      <a:pt x="378" y="2898"/>
                    </a:lnTo>
                    <a:lnTo>
                      <a:pt x="361" y="2996"/>
                    </a:lnTo>
                    <a:lnTo>
                      <a:pt x="265" y="2970"/>
                    </a:lnTo>
                    <a:lnTo>
                      <a:pt x="236" y="2898"/>
                    </a:lnTo>
                    <a:lnTo>
                      <a:pt x="230" y="2924"/>
                    </a:lnTo>
                    <a:lnTo>
                      <a:pt x="150" y="2978"/>
                    </a:lnTo>
                    <a:lnTo>
                      <a:pt x="128" y="2898"/>
                    </a:lnTo>
                    <a:lnTo>
                      <a:pt x="0" y="3204"/>
                    </a:lnTo>
                    <a:lnTo>
                      <a:pt x="35" y="3372"/>
                    </a:lnTo>
                    <a:lnTo>
                      <a:pt x="168" y="3488"/>
                    </a:lnTo>
                    <a:lnTo>
                      <a:pt x="200" y="3650"/>
                    </a:lnTo>
                    <a:lnTo>
                      <a:pt x="203" y="3744"/>
                    </a:lnTo>
                    <a:lnTo>
                      <a:pt x="170" y="3814"/>
                    </a:lnTo>
                    <a:lnTo>
                      <a:pt x="206" y="3892"/>
                    </a:lnTo>
                    <a:lnTo>
                      <a:pt x="189" y="3980"/>
                    </a:lnTo>
                    <a:lnTo>
                      <a:pt x="140" y="3998"/>
                    </a:lnTo>
                    <a:lnTo>
                      <a:pt x="153" y="4176"/>
                    </a:lnTo>
                    <a:lnTo>
                      <a:pt x="204" y="4222"/>
                    </a:lnTo>
                    <a:lnTo>
                      <a:pt x="254" y="4184"/>
                    </a:lnTo>
                    <a:lnTo>
                      <a:pt x="328" y="4358"/>
                    </a:lnTo>
                    <a:lnTo>
                      <a:pt x="214" y="4362"/>
                    </a:lnTo>
                    <a:lnTo>
                      <a:pt x="194" y="4442"/>
                    </a:lnTo>
                    <a:lnTo>
                      <a:pt x="67" y="4524"/>
                    </a:lnTo>
                    <a:lnTo>
                      <a:pt x="65" y="4524"/>
                    </a:lnTo>
                    <a:lnTo>
                      <a:pt x="68" y="4526"/>
                    </a:lnTo>
                    <a:lnTo>
                      <a:pt x="39" y="4673"/>
                    </a:lnTo>
                    <a:lnTo>
                      <a:pt x="173" y="4755"/>
                    </a:lnTo>
                    <a:lnTo>
                      <a:pt x="209" y="4929"/>
                    </a:lnTo>
                    <a:lnTo>
                      <a:pt x="258" y="4935"/>
                    </a:lnTo>
                    <a:lnTo>
                      <a:pt x="327" y="4811"/>
                    </a:lnTo>
                    <a:lnTo>
                      <a:pt x="375" y="4807"/>
                    </a:lnTo>
                    <a:lnTo>
                      <a:pt x="520" y="4871"/>
                    </a:lnTo>
                    <a:lnTo>
                      <a:pt x="590" y="4981"/>
                    </a:lnTo>
                    <a:lnTo>
                      <a:pt x="686" y="4967"/>
                    </a:lnTo>
                    <a:lnTo>
                      <a:pt x="686" y="4877"/>
                    </a:lnTo>
                    <a:lnTo>
                      <a:pt x="810" y="4747"/>
                    </a:lnTo>
                    <a:lnTo>
                      <a:pt x="906" y="4713"/>
                    </a:lnTo>
                    <a:lnTo>
                      <a:pt x="1038" y="4785"/>
                    </a:lnTo>
                    <a:lnTo>
                      <a:pt x="949" y="4564"/>
                    </a:lnTo>
                    <a:lnTo>
                      <a:pt x="943" y="4026"/>
                    </a:lnTo>
                    <a:lnTo>
                      <a:pt x="950" y="3724"/>
                    </a:lnTo>
                    <a:lnTo>
                      <a:pt x="1037" y="3398"/>
                    </a:lnTo>
                    <a:lnTo>
                      <a:pt x="1076" y="3314"/>
                    </a:lnTo>
                    <a:lnTo>
                      <a:pt x="1161" y="3190"/>
                    </a:lnTo>
                    <a:lnTo>
                      <a:pt x="1265" y="3190"/>
                    </a:lnTo>
                    <a:lnTo>
                      <a:pt x="1366" y="2966"/>
                    </a:lnTo>
                    <a:lnTo>
                      <a:pt x="1534" y="2724"/>
                    </a:lnTo>
                    <a:lnTo>
                      <a:pt x="1663" y="2653"/>
                    </a:lnTo>
                    <a:lnTo>
                      <a:pt x="1708" y="2802"/>
                    </a:lnTo>
                    <a:lnTo>
                      <a:pt x="1748" y="2822"/>
                    </a:lnTo>
                    <a:lnTo>
                      <a:pt x="1749" y="2818"/>
                    </a:lnTo>
                    <a:lnTo>
                      <a:pt x="1750" y="2820"/>
                    </a:lnTo>
                    <a:lnTo>
                      <a:pt x="1807" y="2637"/>
                    </a:lnTo>
                    <a:lnTo>
                      <a:pt x="1895" y="2585"/>
                    </a:lnTo>
                    <a:lnTo>
                      <a:pt x="1880" y="2505"/>
                    </a:lnTo>
                    <a:lnTo>
                      <a:pt x="1944" y="2357"/>
                    </a:lnTo>
                    <a:lnTo>
                      <a:pt x="1995" y="2383"/>
                    </a:lnTo>
                    <a:lnTo>
                      <a:pt x="2024" y="2059"/>
                    </a:lnTo>
                    <a:lnTo>
                      <a:pt x="2154" y="1781"/>
                    </a:lnTo>
                    <a:close/>
                  </a:path>
                </a:pathLst>
              </a:custGeom>
              <a:solidFill>
                <a:srgbClr val="80808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337" name="Text Box 44"/>
              <p:cNvSpPr txBox="1">
                <a:spLocks noChangeArrowheads="1"/>
              </p:cNvSpPr>
              <p:nvPr/>
            </p:nvSpPr>
            <p:spPr bwMode="auto">
              <a:xfrm>
                <a:off x="4799" y="5898"/>
                <a:ext cx="1752" cy="10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fr-FR" sz="9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r>
                  <a:rPr lang="fr-FR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Languedoc-</a:t>
                </a:r>
                <a:endParaRPr lang="fr-FR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r>
                  <a:rPr lang="fr-FR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Roussillon</a:t>
                </a:r>
                <a:endParaRPr lang="fr-FR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9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68" name="Group 38"/>
            <p:cNvGrpSpPr>
              <a:grpSpLocks/>
            </p:cNvGrpSpPr>
            <p:nvPr/>
          </p:nvGrpSpPr>
          <p:grpSpPr bwMode="auto">
            <a:xfrm>
              <a:off x="5614" y="5147"/>
              <a:ext cx="2606" cy="1839"/>
              <a:chOff x="5606" y="5147"/>
              <a:chExt cx="2679" cy="1980"/>
            </a:xfrm>
          </p:grpSpPr>
          <p:grpSp>
            <p:nvGrpSpPr>
              <p:cNvPr id="332" name="Group 40"/>
              <p:cNvGrpSpPr>
                <a:grpSpLocks/>
              </p:cNvGrpSpPr>
              <p:nvPr/>
            </p:nvGrpSpPr>
            <p:grpSpPr bwMode="auto">
              <a:xfrm>
                <a:off x="5606" y="5147"/>
                <a:ext cx="2357" cy="1980"/>
                <a:chOff x="5606" y="5147"/>
                <a:chExt cx="2357" cy="1980"/>
              </a:xfrm>
            </p:grpSpPr>
            <p:sp>
              <p:nvSpPr>
                <p:cNvPr id="334" name="Freeform 42"/>
                <p:cNvSpPr>
                  <a:spLocks noEditPoints="1"/>
                </p:cNvSpPr>
                <p:nvPr/>
              </p:nvSpPr>
              <p:spPr bwMode="auto">
                <a:xfrm>
                  <a:off x="5606" y="5147"/>
                  <a:ext cx="2357" cy="1980"/>
                </a:xfrm>
                <a:custGeom>
                  <a:avLst/>
                  <a:gdLst>
                    <a:gd name="T0" fmla="*/ 1318 w 2357"/>
                    <a:gd name="T1" fmla="*/ 31 h 3960"/>
                    <a:gd name="T2" fmla="*/ 1380 w 2357"/>
                    <a:gd name="T3" fmla="*/ 65 h 3960"/>
                    <a:gd name="T4" fmla="*/ 1140 w 2357"/>
                    <a:gd name="T5" fmla="*/ 76 h 3960"/>
                    <a:gd name="T6" fmla="*/ 1042 w 2357"/>
                    <a:gd name="T7" fmla="*/ 91 h 3960"/>
                    <a:gd name="T8" fmla="*/ 1023 w 2357"/>
                    <a:gd name="T9" fmla="*/ 116 h 3960"/>
                    <a:gd name="T10" fmla="*/ 896 w 2357"/>
                    <a:gd name="T11" fmla="*/ 143 h 3960"/>
                    <a:gd name="T12" fmla="*/ 904 w 2357"/>
                    <a:gd name="T13" fmla="*/ 161 h 3960"/>
                    <a:gd name="T14" fmla="*/ 791 w 2357"/>
                    <a:gd name="T15" fmla="*/ 175 h 3960"/>
                    <a:gd name="T16" fmla="*/ 967 w 2357"/>
                    <a:gd name="T17" fmla="*/ 207 h 3960"/>
                    <a:gd name="T18" fmla="*/ 912 w 2357"/>
                    <a:gd name="T19" fmla="*/ 226 h 3960"/>
                    <a:gd name="T20" fmla="*/ 767 w 2357"/>
                    <a:gd name="T21" fmla="*/ 236 h 3960"/>
                    <a:gd name="T22" fmla="*/ 624 w 2357"/>
                    <a:gd name="T23" fmla="*/ 222 h 3960"/>
                    <a:gd name="T24" fmla="*/ 576 w 2357"/>
                    <a:gd name="T25" fmla="*/ 208 h 3960"/>
                    <a:gd name="T26" fmla="*/ 406 w 2357"/>
                    <a:gd name="T27" fmla="*/ 218 h 3960"/>
                    <a:gd name="T28" fmla="*/ 263 w 2357"/>
                    <a:gd name="T29" fmla="*/ 199 h 3960"/>
                    <a:gd name="T30" fmla="*/ 303 w 2357"/>
                    <a:gd name="T31" fmla="*/ 230 h 3960"/>
                    <a:gd name="T32" fmla="*/ 404 w 2357"/>
                    <a:gd name="T33" fmla="*/ 275 h 3960"/>
                    <a:gd name="T34" fmla="*/ 245 w 2357"/>
                    <a:gd name="T35" fmla="*/ 350 h 3960"/>
                    <a:gd name="T36" fmla="*/ 130 w 2357"/>
                    <a:gd name="T37" fmla="*/ 366 h 3960"/>
                    <a:gd name="T38" fmla="*/ 57 w 2357"/>
                    <a:gd name="T39" fmla="*/ 382 h 3960"/>
                    <a:gd name="T40" fmla="*/ 4 w 2357"/>
                    <a:gd name="T41" fmla="*/ 405 h 3960"/>
                    <a:gd name="T42" fmla="*/ 256 w 2357"/>
                    <a:gd name="T43" fmla="*/ 417 h 3960"/>
                    <a:gd name="T44" fmla="*/ 305 w 2357"/>
                    <a:gd name="T45" fmla="*/ 430 h 3960"/>
                    <a:gd name="T46" fmla="*/ 420 w 2357"/>
                    <a:gd name="T47" fmla="*/ 417 h 3960"/>
                    <a:gd name="T48" fmla="*/ 482 w 2357"/>
                    <a:gd name="T49" fmla="*/ 409 h 3960"/>
                    <a:gd name="T50" fmla="*/ 755 w 2357"/>
                    <a:gd name="T51" fmla="*/ 424 h 3960"/>
                    <a:gd name="T52" fmla="*/ 965 w 2357"/>
                    <a:gd name="T53" fmla="*/ 466 h 3960"/>
                    <a:gd name="T54" fmla="*/ 1102 w 2357"/>
                    <a:gd name="T55" fmla="*/ 477 h 3960"/>
                    <a:gd name="T56" fmla="*/ 1234 w 2357"/>
                    <a:gd name="T57" fmla="*/ 478 h 3960"/>
                    <a:gd name="T58" fmla="*/ 1343 w 2357"/>
                    <a:gd name="T59" fmla="*/ 495 h 3960"/>
                    <a:gd name="T60" fmla="*/ 1488 w 2357"/>
                    <a:gd name="T61" fmla="*/ 479 h 3960"/>
                    <a:gd name="T62" fmla="*/ 1575 w 2357"/>
                    <a:gd name="T63" fmla="*/ 463 h 3960"/>
                    <a:gd name="T64" fmla="*/ 1674 w 2357"/>
                    <a:gd name="T65" fmla="*/ 455 h 3960"/>
                    <a:gd name="T66" fmla="*/ 1654 w 2357"/>
                    <a:gd name="T67" fmla="*/ 428 h 3960"/>
                    <a:gd name="T68" fmla="*/ 1831 w 2357"/>
                    <a:gd name="T69" fmla="*/ 394 h 3960"/>
                    <a:gd name="T70" fmla="*/ 1985 w 2357"/>
                    <a:gd name="T71" fmla="*/ 355 h 3960"/>
                    <a:gd name="T72" fmla="*/ 2223 w 2357"/>
                    <a:gd name="T73" fmla="*/ 309 h 3960"/>
                    <a:gd name="T74" fmla="*/ 2325 w 2357"/>
                    <a:gd name="T75" fmla="*/ 248 h 3960"/>
                    <a:gd name="T76" fmla="*/ 2295 w 2357"/>
                    <a:gd name="T77" fmla="*/ 211 h 3960"/>
                    <a:gd name="T78" fmla="*/ 1973 w 2357"/>
                    <a:gd name="T79" fmla="*/ 209 h 3960"/>
                    <a:gd name="T80" fmla="*/ 1780 w 2357"/>
                    <a:gd name="T81" fmla="*/ 175 h 3960"/>
                    <a:gd name="T82" fmla="*/ 1749 w 2357"/>
                    <a:gd name="T83" fmla="*/ 135 h 3960"/>
                    <a:gd name="T84" fmla="*/ 1804 w 2357"/>
                    <a:gd name="T85" fmla="*/ 105 h 3960"/>
                    <a:gd name="T86" fmla="*/ 1889 w 2357"/>
                    <a:gd name="T87" fmla="*/ 97 h 3960"/>
                    <a:gd name="T88" fmla="*/ 1738 w 2357"/>
                    <a:gd name="T89" fmla="*/ 60 h 3960"/>
                    <a:gd name="T90" fmla="*/ 1646 w 2357"/>
                    <a:gd name="T91" fmla="*/ 22 h 3960"/>
                    <a:gd name="T92" fmla="*/ 1568 w 2357"/>
                    <a:gd name="T93" fmla="*/ 2 h 3960"/>
                    <a:gd name="T94" fmla="*/ 1436 w 2357"/>
                    <a:gd name="T95" fmla="*/ 14 h 3960"/>
                    <a:gd name="T96" fmla="*/ 1292 w 2357"/>
                    <a:gd name="T97" fmla="*/ 15 h 3960"/>
                    <a:gd name="T98" fmla="*/ 603 w 2357"/>
                    <a:gd name="T99" fmla="*/ 414 h 3960"/>
                    <a:gd name="T100" fmla="*/ 541 w 2357"/>
                    <a:gd name="T101" fmla="*/ 386 h 3960"/>
                    <a:gd name="T102" fmla="*/ 636 w 2357"/>
                    <a:gd name="T103" fmla="*/ 401 h 3960"/>
                    <a:gd name="T104" fmla="*/ 653 w 2357"/>
                    <a:gd name="T105" fmla="*/ 410 h 3960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357"/>
                    <a:gd name="T160" fmla="*/ 0 h 3960"/>
                    <a:gd name="T161" fmla="*/ 2357 w 2357"/>
                    <a:gd name="T162" fmla="*/ 3960 h 3960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357" h="3960">
                      <a:moveTo>
                        <a:pt x="1292" y="118"/>
                      </a:moveTo>
                      <a:lnTo>
                        <a:pt x="1318" y="246"/>
                      </a:lnTo>
                      <a:lnTo>
                        <a:pt x="1387" y="340"/>
                      </a:lnTo>
                      <a:lnTo>
                        <a:pt x="1380" y="520"/>
                      </a:lnTo>
                      <a:lnTo>
                        <a:pt x="1333" y="486"/>
                      </a:lnTo>
                      <a:lnTo>
                        <a:pt x="1140" y="602"/>
                      </a:lnTo>
                      <a:lnTo>
                        <a:pt x="1126" y="690"/>
                      </a:lnTo>
                      <a:lnTo>
                        <a:pt x="1042" y="726"/>
                      </a:lnTo>
                      <a:lnTo>
                        <a:pt x="1027" y="820"/>
                      </a:lnTo>
                      <a:lnTo>
                        <a:pt x="1023" y="922"/>
                      </a:lnTo>
                      <a:lnTo>
                        <a:pt x="934" y="932"/>
                      </a:lnTo>
                      <a:lnTo>
                        <a:pt x="896" y="1140"/>
                      </a:lnTo>
                      <a:lnTo>
                        <a:pt x="942" y="1208"/>
                      </a:lnTo>
                      <a:lnTo>
                        <a:pt x="904" y="1285"/>
                      </a:lnTo>
                      <a:lnTo>
                        <a:pt x="840" y="1241"/>
                      </a:lnTo>
                      <a:lnTo>
                        <a:pt x="791" y="1397"/>
                      </a:lnTo>
                      <a:lnTo>
                        <a:pt x="813" y="1477"/>
                      </a:lnTo>
                      <a:lnTo>
                        <a:pt x="967" y="1651"/>
                      </a:lnTo>
                      <a:lnTo>
                        <a:pt x="964" y="1797"/>
                      </a:lnTo>
                      <a:lnTo>
                        <a:pt x="912" y="1807"/>
                      </a:lnTo>
                      <a:lnTo>
                        <a:pt x="847" y="1951"/>
                      </a:lnTo>
                      <a:lnTo>
                        <a:pt x="767" y="1881"/>
                      </a:lnTo>
                      <a:lnTo>
                        <a:pt x="766" y="1795"/>
                      </a:lnTo>
                      <a:lnTo>
                        <a:pt x="624" y="1769"/>
                      </a:lnTo>
                      <a:lnTo>
                        <a:pt x="616" y="1593"/>
                      </a:lnTo>
                      <a:lnTo>
                        <a:pt x="576" y="1659"/>
                      </a:lnTo>
                      <a:lnTo>
                        <a:pt x="539" y="1615"/>
                      </a:lnTo>
                      <a:lnTo>
                        <a:pt x="406" y="1737"/>
                      </a:lnTo>
                      <a:lnTo>
                        <a:pt x="352" y="1605"/>
                      </a:lnTo>
                      <a:lnTo>
                        <a:pt x="263" y="1585"/>
                      </a:lnTo>
                      <a:lnTo>
                        <a:pt x="264" y="1697"/>
                      </a:lnTo>
                      <a:lnTo>
                        <a:pt x="303" y="1833"/>
                      </a:lnTo>
                      <a:lnTo>
                        <a:pt x="307" y="2001"/>
                      </a:lnTo>
                      <a:lnTo>
                        <a:pt x="404" y="2197"/>
                      </a:lnTo>
                      <a:lnTo>
                        <a:pt x="274" y="2475"/>
                      </a:lnTo>
                      <a:lnTo>
                        <a:pt x="245" y="2799"/>
                      </a:lnTo>
                      <a:lnTo>
                        <a:pt x="194" y="2773"/>
                      </a:lnTo>
                      <a:lnTo>
                        <a:pt x="130" y="2921"/>
                      </a:lnTo>
                      <a:lnTo>
                        <a:pt x="145" y="3001"/>
                      </a:lnTo>
                      <a:lnTo>
                        <a:pt x="57" y="3053"/>
                      </a:lnTo>
                      <a:lnTo>
                        <a:pt x="0" y="3236"/>
                      </a:lnTo>
                      <a:lnTo>
                        <a:pt x="4" y="3240"/>
                      </a:lnTo>
                      <a:lnTo>
                        <a:pt x="226" y="3254"/>
                      </a:lnTo>
                      <a:lnTo>
                        <a:pt x="256" y="3330"/>
                      </a:lnTo>
                      <a:lnTo>
                        <a:pt x="249" y="3414"/>
                      </a:lnTo>
                      <a:lnTo>
                        <a:pt x="305" y="3440"/>
                      </a:lnTo>
                      <a:lnTo>
                        <a:pt x="453" y="3408"/>
                      </a:lnTo>
                      <a:lnTo>
                        <a:pt x="420" y="3336"/>
                      </a:lnTo>
                      <a:lnTo>
                        <a:pt x="440" y="3258"/>
                      </a:lnTo>
                      <a:lnTo>
                        <a:pt x="482" y="3266"/>
                      </a:lnTo>
                      <a:lnTo>
                        <a:pt x="551" y="3434"/>
                      </a:lnTo>
                      <a:lnTo>
                        <a:pt x="755" y="3388"/>
                      </a:lnTo>
                      <a:lnTo>
                        <a:pt x="815" y="3656"/>
                      </a:lnTo>
                      <a:lnTo>
                        <a:pt x="965" y="3728"/>
                      </a:lnTo>
                      <a:lnTo>
                        <a:pt x="1006" y="3704"/>
                      </a:lnTo>
                      <a:lnTo>
                        <a:pt x="1102" y="3816"/>
                      </a:lnTo>
                      <a:lnTo>
                        <a:pt x="1098" y="3904"/>
                      </a:lnTo>
                      <a:lnTo>
                        <a:pt x="1234" y="3824"/>
                      </a:lnTo>
                      <a:lnTo>
                        <a:pt x="1325" y="3872"/>
                      </a:lnTo>
                      <a:lnTo>
                        <a:pt x="1343" y="3960"/>
                      </a:lnTo>
                      <a:lnTo>
                        <a:pt x="1374" y="3790"/>
                      </a:lnTo>
                      <a:lnTo>
                        <a:pt x="1488" y="3828"/>
                      </a:lnTo>
                      <a:lnTo>
                        <a:pt x="1488" y="3742"/>
                      </a:lnTo>
                      <a:lnTo>
                        <a:pt x="1575" y="3702"/>
                      </a:lnTo>
                      <a:lnTo>
                        <a:pt x="1616" y="3628"/>
                      </a:lnTo>
                      <a:lnTo>
                        <a:pt x="1674" y="3638"/>
                      </a:lnTo>
                      <a:lnTo>
                        <a:pt x="1708" y="3474"/>
                      </a:lnTo>
                      <a:lnTo>
                        <a:pt x="1654" y="3422"/>
                      </a:lnTo>
                      <a:lnTo>
                        <a:pt x="1748" y="3172"/>
                      </a:lnTo>
                      <a:lnTo>
                        <a:pt x="1831" y="3152"/>
                      </a:lnTo>
                      <a:lnTo>
                        <a:pt x="1897" y="2917"/>
                      </a:lnTo>
                      <a:lnTo>
                        <a:pt x="1985" y="2833"/>
                      </a:lnTo>
                      <a:lnTo>
                        <a:pt x="2002" y="2707"/>
                      </a:lnTo>
                      <a:lnTo>
                        <a:pt x="2223" y="2467"/>
                      </a:lnTo>
                      <a:lnTo>
                        <a:pt x="2230" y="2243"/>
                      </a:lnTo>
                      <a:lnTo>
                        <a:pt x="2325" y="1981"/>
                      </a:lnTo>
                      <a:lnTo>
                        <a:pt x="2357" y="1845"/>
                      </a:lnTo>
                      <a:lnTo>
                        <a:pt x="2295" y="1685"/>
                      </a:lnTo>
                      <a:lnTo>
                        <a:pt x="2113" y="1815"/>
                      </a:lnTo>
                      <a:lnTo>
                        <a:pt x="1973" y="1665"/>
                      </a:lnTo>
                      <a:lnTo>
                        <a:pt x="1876" y="1627"/>
                      </a:lnTo>
                      <a:lnTo>
                        <a:pt x="1780" y="1395"/>
                      </a:lnTo>
                      <a:lnTo>
                        <a:pt x="1809" y="1245"/>
                      </a:lnTo>
                      <a:lnTo>
                        <a:pt x="1749" y="1078"/>
                      </a:lnTo>
                      <a:lnTo>
                        <a:pt x="1783" y="1024"/>
                      </a:lnTo>
                      <a:lnTo>
                        <a:pt x="1804" y="838"/>
                      </a:lnTo>
                      <a:lnTo>
                        <a:pt x="1834" y="768"/>
                      </a:lnTo>
                      <a:lnTo>
                        <a:pt x="1889" y="772"/>
                      </a:lnTo>
                      <a:lnTo>
                        <a:pt x="1831" y="484"/>
                      </a:lnTo>
                      <a:lnTo>
                        <a:pt x="1738" y="476"/>
                      </a:lnTo>
                      <a:lnTo>
                        <a:pt x="1658" y="374"/>
                      </a:lnTo>
                      <a:lnTo>
                        <a:pt x="1646" y="172"/>
                      </a:lnTo>
                      <a:lnTo>
                        <a:pt x="1603" y="168"/>
                      </a:lnTo>
                      <a:lnTo>
                        <a:pt x="1568" y="10"/>
                      </a:lnTo>
                      <a:lnTo>
                        <a:pt x="1466" y="48"/>
                      </a:lnTo>
                      <a:lnTo>
                        <a:pt x="1436" y="108"/>
                      </a:lnTo>
                      <a:lnTo>
                        <a:pt x="1316" y="0"/>
                      </a:lnTo>
                      <a:lnTo>
                        <a:pt x="1292" y="118"/>
                      </a:lnTo>
                      <a:close/>
                      <a:moveTo>
                        <a:pt x="653" y="3278"/>
                      </a:moveTo>
                      <a:lnTo>
                        <a:pt x="603" y="3312"/>
                      </a:lnTo>
                      <a:lnTo>
                        <a:pt x="532" y="3180"/>
                      </a:lnTo>
                      <a:lnTo>
                        <a:pt x="541" y="3081"/>
                      </a:lnTo>
                      <a:lnTo>
                        <a:pt x="603" y="3081"/>
                      </a:lnTo>
                      <a:lnTo>
                        <a:pt x="636" y="3204"/>
                      </a:lnTo>
                      <a:lnTo>
                        <a:pt x="686" y="3162"/>
                      </a:lnTo>
                      <a:lnTo>
                        <a:pt x="653" y="327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sp>
            <p:sp>
              <p:nvSpPr>
                <p:cNvPr id="335" name="Freeform 41"/>
                <p:cNvSpPr>
                  <a:spLocks/>
                </p:cNvSpPr>
                <p:nvPr/>
              </p:nvSpPr>
              <p:spPr bwMode="auto">
                <a:xfrm>
                  <a:off x="6022" y="5838"/>
                  <a:ext cx="129" cy="116"/>
                </a:xfrm>
                <a:custGeom>
                  <a:avLst/>
                  <a:gdLst>
                    <a:gd name="T0" fmla="*/ 129 w 129"/>
                    <a:gd name="T1" fmla="*/ 11 h 232"/>
                    <a:gd name="T2" fmla="*/ 60 w 129"/>
                    <a:gd name="T3" fmla="*/ 0 h 232"/>
                    <a:gd name="T4" fmla="*/ 20 w 129"/>
                    <a:gd name="T5" fmla="*/ 9 h 232"/>
                    <a:gd name="T6" fmla="*/ 0 w 129"/>
                    <a:gd name="T7" fmla="*/ 21 h 232"/>
                    <a:gd name="T8" fmla="*/ 30 w 129"/>
                    <a:gd name="T9" fmla="*/ 29 h 232"/>
                    <a:gd name="T10" fmla="*/ 92 w 129"/>
                    <a:gd name="T11" fmla="*/ 25 h 232"/>
                    <a:gd name="T12" fmla="*/ 129 w 129"/>
                    <a:gd name="T13" fmla="*/ 11 h 2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9"/>
                    <a:gd name="T22" fmla="*/ 0 h 232"/>
                    <a:gd name="T23" fmla="*/ 129 w 129"/>
                    <a:gd name="T24" fmla="*/ 232 h 2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9" h="232">
                      <a:moveTo>
                        <a:pt x="129" y="84"/>
                      </a:moveTo>
                      <a:lnTo>
                        <a:pt x="60" y="0"/>
                      </a:lnTo>
                      <a:lnTo>
                        <a:pt x="20" y="70"/>
                      </a:lnTo>
                      <a:lnTo>
                        <a:pt x="0" y="164"/>
                      </a:lnTo>
                      <a:lnTo>
                        <a:pt x="30" y="232"/>
                      </a:lnTo>
                      <a:lnTo>
                        <a:pt x="92" y="194"/>
                      </a:lnTo>
                      <a:lnTo>
                        <a:pt x="129" y="84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9BBB59"/>
                  </a:solidFill>
                  <a:round/>
                  <a:headEnd/>
                  <a:tailEnd/>
                </a:ln>
              </p:spPr>
            </p:sp>
          </p:grpSp>
          <p:sp>
            <p:nvSpPr>
              <p:cNvPr id="333" name="Text Box 39"/>
              <p:cNvSpPr txBox="1">
                <a:spLocks noChangeArrowheads="1"/>
              </p:cNvSpPr>
              <p:nvPr/>
            </p:nvSpPr>
            <p:spPr bwMode="auto">
              <a:xfrm>
                <a:off x="6022" y="5986"/>
                <a:ext cx="2263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Provence-Alpes-</a:t>
                </a:r>
                <a:endParaRPr lang="fr-FR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r>
                  <a:rPr lang="fr-FR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Côte d’Azur</a:t>
                </a:r>
                <a:endParaRPr lang="fr-FR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9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69" name="Group 35"/>
            <p:cNvGrpSpPr>
              <a:grpSpLocks/>
            </p:cNvGrpSpPr>
            <p:nvPr/>
          </p:nvGrpSpPr>
          <p:grpSpPr bwMode="auto">
            <a:xfrm>
              <a:off x="2914" y="1868"/>
              <a:ext cx="1899" cy="2269"/>
              <a:chOff x="2914" y="1868"/>
              <a:chExt cx="1954" cy="2444"/>
            </a:xfrm>
          </p:grpSpPr>
          <p:sp>
            <p:nvSpPr>
              <p:cNvPr id="330" name="Freeform 37"/>
              <p:cNvSpPr>
                <a:spLocks/>
              </p:cNvSpPr>
              <p:nvPr/>
            </p:nvSpPr>
            <p:spPr bwMode="auto">
              <a:xfrm>
                <a:off x="2914" y="1868"/>
                <a:ext cx="1954" cy="2444"/>
              </a:xfrm>
              <a:custGeom>
                <a:avLst/>
                <a:gdLst>
                  <a:gd name="T0" fmla="*/ 1108 w 1954"/>
                  <a:gd name="T1" fmla="*/ 88 h 4887"/>
                  <a:gd name="T2" fmla="*/ 1005 w 1954"/>
                  <a:gd name="T3" fmla="*/ 25 h 4887"/>
                  <a:gd name="T4" fmla="*/ 858 w 1954"/>
                  <a:gd name="T5" fmla="*/ 27 h 4887"/>
                  <a:gd name="T6" fmla="*/ 770 w 1954"/>
                  <a:gd name="T7" fmla="*/ 42 h 4887"/>
                  <a:gd name="T8" fmla="*/ 645 w 1954"/>
                  <a:gd name="T9" fmla="*/ 49 h 4887"/>
                  <a:gd name="T10" fmla="*/ 516 w 1954"/>
                  <a:gd name="T11" fmla="*/ 63 h 4887"/>
                  <a:gd name="T12" fmla="*/ 591 w 1954"/>
                  <a:gd name="T13" fmla="*/ 92 h 4887"/>
                  <a:gd name="T14" fmla="*/ 482 w 1954"/>
                  <a:gd name="T15" fmla="*/ 146 h 4887"/>
                  <a:gd name="T16" fmla="*/ 497 w 1954"/>
                  <a:gd name="T17" fmla="*/ 175 h 4887"/>
                  <a:gd name="T18" fmla="*/ 523 w 1954"/>
                  <a:gd name="T19" fmla="*/ 196 h 4887"/>
                  <a:gd name="T20" fmla="*/ 520 w 1954"/>
                  <a:gd name="T21" fmla="*/ 213 h 4887"/>
                  <a:gd name="T22" fmla="*/ 429 w 1954"/>
                  <a:gd name="T23" fmla="*/ 275 h 4887"/>
                  <a:gd name="T24" fmla="*/ 372 w 1954"/>
                  <a:gd name="T25" fmla="*/ 292 h 4887"/>
                  <a:gd name="T26" fmla="*/ 211 w 1954"/>
                  <a:gd name="T27" fmla="*/ 308 h 4887"/>
                  <a:gd name="T28" fmla="*/ 124 w 1954"/>
                  <a:gd name="T29" fmla="*/ 311 h 4887"/>
                  <a:gd name="T30" fmla="*/ 88 w 1954"/>
                  <a:gd name="T31" fmla="*/ 355 h 4887"/>
                  <a:gd name="T32" fmla="*/ 1 w 1954"/>
                  <a:gd name="T33" fmla="*/ 414 h 4887"/>
                  <a:gd name="T34" fmla="*/ 88 w 1954"/>
                  <a:gd name="T35" fmla="*/ 439 h 4887"/>
                  <a:gd name="T36" fmla="*/ 153 w 1954"/>
                  <a:gd name="T37" fmla="*/ 461 h 4887"/>
                  <a:gd name="T38" fmla="*/ 348 w 1954"/>
                  <a:gd name="T39" fmla="*/ 465 h 4887"/>
                  <a:gd name="T40" fmla="*/ 408 w 1954"/>
                  <a:gd name="T41" fmla="*/ 465 h 4887"/>
                  <a:gd name="T42" fmla="*/ 552 w 1954"/>
                  <a:gd name="T43" fmla="*/ 527 h 4887"/>
                  <a:gd name="T44" fmla="*/ 611 w 1954"/>
                  <a:gd name="T45" fmla="*/ 566 h 4887"/>
                  <a:gd name="T46" fmla="*/ 695 w 1954"/>
                  <a:gd name="T47" fmla="*/ 586 h 4887"/>
                  <a:gd name="T48" fmla="*/ 712 w 1954"/>
                  <a:gd name="T49" fmla="*/ 602 h 4887"/>
                  <a:gd name="T50" fmla="*/ 840 w 1954"/>
                  <a:gd name="T51" fmla="*/ 602 h 4887"/>
                  <a:gd name="T52" fmla="*/ 909 w 1954"/>
                  <a:gd name="T53" fmla="*/ 601 h 4887"/>
                  <a:gd name="T54" fmla="*/ 1114 w 1954"/>
                  <a:gd name="T55" fmla="*/ 587 h 4887"/>
                  <a:gd name="T56" fmla="*/ 1357 w 1954"/>
                  <a:gd name="T57" fmla="*/ 594 h 4887"/>
                  <a:gd name="T58" fmla="*/ 1485 w 1954"/>
                  <a:gd name="T59" fmla="*/ 572 h 4887"/>
                  <a:gd name="T60" fmla="*/ 1644 w 1954"/>
                  <a:gd name="T61" fmla="*/ 559 h 4887"/>
                  <a:gd name="T62" fmla="*/ 1654 w 1954"/>
                  <a:gd name="T63" fmla="*/ 532 h 4887"/>
                  <a:gd name="T64" fmla="*/ 1855 w 1954"/>
                  <a:gd name="T65" fmla="*/ 506 h 4887"/>
                  <a:gd name="T66" fmla="*/ 1938 w 1954"/>
                  <a:gd name="T67" fmla="*/ 472 h 4887"/>
                  <a:gd name="T68" fmla="*/ 1907 w 1954"/>
                  <a:gd name="T69" fmla="*/ 442 h 4887"/>
                  <a:gd name="T70" fmla="*/ 1855 w 1954"/>
                  <a:gd name="T71" fmla="*/ 391 h 4887"/>
                  <a:gd name="T72" fmla="*/ 1841 w 1954"/>
                  <a:gd name="T73" fmla="*/ 360 h 4887"/>
                  <a:gd name="T74" fmla="*/ 1833 w 1954"/>
                  <a:gd name="T75" fmla="*/ 326 h 4887"/>
                  <a:gd name="T76" fmla="*/ 1842 w 1954"/>
                  <a:gd name="T77" fmla="*/ 297 h 4887"/>
                  <a:gd name="T78" fmla="*/ 1877 w 1954"/>
                  <a:gd name="T79" fmla="*/ 274 h 4887"/>
                  <a:gd name="T80" fmla="*/ 1885 w 1954"/>
                  <a:gd name="T81" fmla="*/ 254 h 4887"/>
                  <a:gd name="T82" fmla="*/ 1949 w 1954"/>
                  <a:gd name="T83" fmla="*/ 213 h 4887"/>
                  <a:gd name="T84" fmla="*/ 1846 w 1954"/>
                  <a:gd name="T85" fmla="*/ 184 h 4887"/>
                  <a:gd name="T86" fmla="*/ 1535 w 1954"/>
                  <a:gd name="T87" fmla="*/ 192 h 4887"/>
                  <a:gd name="T88" fmla="*/ 1583 w 1954"/>
                  <a:gd name="T89" fmla="*/ 175 h 4887"/>
                  <a:gd name="T90" fmla="*/ 1509 w 1954"/>
                  <a:gd name="T91" fmla="*/ 147 h 4887"/>
                  <a:gd name="T92" fmla="*/ 1410 w 1954"/>
                  <a:gd name="T93" fmla="*/ 152 h 4887"/>
                  <a:gd name="T94" fmla="*/ 1357 w 1954"/>
                  <a:gd name="T95" fmla="*/ 153 h 4887"/>
                  <a:gd name="T96" fmla="*/ 1207 w 1954"/>
                  <a:gd name="T97" fmla="*/ 115 h 4887"/>
                  <a:gd name="T98" fmla="*/ 1127 w 1954"/>
                  <a:gd name="T99" fmla="*/ 109 h 488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54"/>
                  <a:gd name="T151" fmla="*/ 0 h 4887"/>
                  <a:gd name="T152" fmla="*/ 1954 w 1954"/>
                  <a:gd name="T153" fmla="*/ 4887 h 488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54" h="4887">
                    <a:moveTo>
                      <a:pt x="1127" y="869"/>
                    </a:moveTo>
                    <a:lnTo>
                      <a:pt x="1108" y="700"/>
                    </a:lnTo>
                    <a:lnTo>
                      <a:pt x="1012" y="530"/>
                    </a:lnTo>
                    <a:lnTo>
                      <a:pt x="1005" y="200"/>
                    </a:lnTo>
                    <a:lnTo>
                      <a:pt x="948" y="0"/>
                    </a:lnTo>
                    <a:lnTo>
                      <a:pt x="858" y="210"/>
                    </a:lnTo>
                    <a:lnTo>
                      <a:pt x="861" y="296"/>
                    </a:lnTo>
                    <a:lnTo>
                      <a:pt x="770" y="336"/>
                    </a:lnTo>
                    <a:lnTo>
                      <a:pt x="726" y="288"/>
                    </a:lnTo>
                    <a:lnTo>
                      <a:pt x="645" y="386"/>
                    </a:lnTo>
                    <a:lnTo>
                      <a:pt x="554" y="418"/>
                    </a:lnTo>
                    <a:lnTo>
                      <a:pt x="516" y="498"/>
                    </a:lnTo>
                    <a:lnTo>
                      <a:pt x="518" y="596"/>
                    </a:lnTo>
                    <a:lnTo>
                      <a:pt x="591" y="729"/>
                    </a:lnTo>
                    <a:lnTo>
                      <a:pt x="595" y="1007"/>
                    </a:lnTo>
                    <a:lnTo>
                      <a:pt x="482" y="1165"/>
                    </a:lnTo>
                    <a:lnTo>
                      <a:pt x="497" y="1393"/>
                    </a:lnTo>
                    <a:lnTo>
                      <a:pt x="497" y="1395"/>
                    </a:lnTo>
                    <a:lnTo>
                      <a:pt x="529" y="1511"/>
                    </a:lnTo>
                    <a:lnTo>
                      <a:pt x="523" y="1567"/>
                    </a:lnTo>
                    <a:lnTo>
                      <a:pt x="493" y="1629"/>
                    </a:lnTo>
                    <a:lnTo>
                      <a:pt x="520" y="1701"/>
                    </a:lnTo>
                    <a:lnTo>
                      <a:pt x="525" y="1867"/>
                    </a:lnTo>
                    <a:lnTo>
                      <a:pt x="429" y="2193"/>
                    </a:lnTo>
                    <a:lnTo>
                      <a:pt x="380" y="2225"/>
                    </a:lnTo>
                    <a:lnTo>
                      <a:pt x="372" y="2331"/>
                    </a:lnTo>
                    <a:lnTo>
                      <a:pt x="254" y="2469"/>
                    </a:lnTo>
                    <a:lnTo>
                      <a:pt x="211" y="2461"/>
                    </a:lnTo>
                    <a:lnTo>
                      <a:pt x="218" y="2561"/>
                    </a:lnTo>
                    <a:lnTo>
                      <a:pt x="124" y="2481"/>
                    </a:lnTo>
                    <a:lnTo>
                      <a:pt x="113" y="2555"/>
                    </a:lnTo>
                    <a:lnTo>
                      <a:pt x="88" y="2840"/>
                    </a:lnTo>
                    <a:lnTo>
                      <a:pt x="0" y="3310"/>
                    </a:lnTo>
                    <a:lnTo>
                      <a:pt x="1" y="3312"/>
                    </a:lnTo>
                    <a:lnTo>
                      <a:pt x="82" y="3410"/>
                    </a:lnTo>
                    <a:lnTo>
                      <a:pt x="88" y="3508"/>
                    </a:lnTo>
                    <a:lnTo>
                      <a:pt x="133" y="3500"/>
                    </a:lnTo>
                    <a:lnTo>
                      <a:pt x="153" y="3684"/>
                    </a:lnTo>
                    <a:lnTo>
                      <a:pt x="195" y="3730"/>
                    </a:lnTo>
                    <a:lnTo>
                      <a:pt x="348" y="3716"/>
                    </a:lnTo>
                    <a:lnTo>
                      <a:pt x="327" y="3626"/>
                    </a:lnTo>
                    <a:lnTo>
                      <a:pt x="408" y="3718"/>
                    </a:lnTo>
                    <a:lnTo>
                      <a:pt x="413" y="3812"/>
                    </a:lnTo>
                    <a:lnTo>
                      <a:pt x="552" y="4214"/>
                    </a:lnTo>
                    <a:lnTo>
                      <a:pt x="540" y="4392"/>
                    </a:lnTo>
                    <a:lnTo>
                      <a:pt x="611" y="4521"/>
                    </a:lnTo>
                    <a:lnTo>
                      <a:pt x="657" y="4521"/>
                    </a:lnTo>
                    <a:lnTo>
                      <a:pt x="695" y="4687"/>
                    </a:lnTo>
                    <a:lnTo>
                      <a:pt x="734" y="4727"/>
                    </a:lnTo>
                    <a:lnTo>
                      <a:pt x="712" y="4815"/>
                    </a:lnTo>
                    <a:lnTo>
                      <a:pt x="751" y="4849"/>
                    </a:lnTo>
                    <a:lnTo>
                      <a:pt x="840" y="4815"/>
                    </a:lnTo>
                    <a:lnTo>
                      <a:pt x="866" y="4887"/>
                    </a:lnTo>
                    <a:lnTo>
                      <a:pt x="909" y="4801"/>
                    </a:lnTo>
                    <a:lnTo>
                      <a:pt x="1084" y="4769"/>
                    </a:lnTo>
                    <a:lnTo>
                      <a:pt x="1114" y="4691"/>
                    </a:lnTo>
                    <a:lnTo>
                      <a:pt x="1315" y="4775"/>
                    </a:lnTo>
                    <a:lnTo>
                      <a:pt x="1357" y="4751"/>
                    </a:lnTo>
                    <a:lnTo>
                      <a:pt x="1431" y="4757"/>
                    </a:lnTo>
                    <a:lnTo>
                      <a:pt x="1485" y="4573"/>
                    </a:lnTo>
                    <a:lnTo>
                      <a:pt x="1619" y="4543"/>
                    </a:lnTo>
                    <a:lnTo>
                      <a:pt x="1644" y="4470"/>
                    </a:lnTo>
                    <a:lnTo>
                      <a:pt x="1619" y="4306"/>
                    </a:lnTo>
                    <a:lnTo>
                      <a:pt x="1654" y="4250"/>
                    </a:lnTo>
                    <a:lnTo>
                      <a:pt x="1783" y="4162"/>
                    </a:lnTo>
                    <a:lnTo>
                      <a:pt x="1855" y="4048"/>
                    </a:lnTo>
                    <a:lnTo>
                      <a:pt x="1917" y="4046"/>
                    </a:lnTo>
                    <a:lnTo>
                      <a:pt x="1938" y="3776"/>
                    </a:lnTo>
                    <a:lnTo>
                      <a:pt x="1942" y="3596"/>
                    </a:lnTo>
                    <a:lnTo>
                      <a:pt x="1907" y="3534"/>
                    </a:lnTo>
                    <a:lnTo>
                      <a:pt x="1904" y="3354"/>
                    </a:lnTo>
                    <a:lnTo>
                      <a:pt x="1855" y="3122"/>
                    </a:lnTo>
                    <a:lnTo>
                      <a:pt x="1815" y="3058"/>
                    </a:lnTo>
                    <a:lnTo>
                      <a:pt x="1841" y="2880"/>
                    </a:lnTo>
                    <a:lnTo>
                      <a:pt x="1811" y="2680"/>
                    </a:lnTo>
                    <a:lnTo>
                      <a:pt x="1833" y="2606"/>
                    </a:lnTo>
                    <a:lnTo>
                      <a:pt x="1876" y="2587"/>
                    </a:lnTo>
                    <a:lnTo>
                      <a:pt x="1842" y="2375"/>
                    </a:lnTo>
                    <a:lnTo>
                      <a:pt x="1796" y="2291"/>
                    </a:lnTo>
                    <a:lnTo>
                      <a:pt x="1877" y="2185"/>
                    </a:lnTo>
                    <a:lnTo>
                      <a:pt x="1901" y="2115"/>
                    </a:lnTo>
                    <a:lnTo>
                      <a:pt x="1885" y="2027"/>
                    </a:lnTo>
                    <a:lnTo>
                      <a:pt x="1954" y="1875"/>
                    </a:lnTo>
                    <a:lnTo>
                      <a:pt x="1949" y="1701"/>
                    </a:lnTo>
                    <a:lnTo>
                      <a:pt x="1847" y="1469"/>
                    </a:lnTo>
                    <a:lnTo>
                      <a:pt x="1846" y="1467"/>
                    </a:lnTo>
                    <a:lnTo>
                      <a:pt x="1675" y="1551"/>
                    </a:lnTo>
                    <a:lnTo>
                      <a:pt x="1535" y="1531"/>
                    </a:lnTo>
                    <a:lnTo>
                      <a:pt x="1574" y="1485"/>
                    </a:lnTo>
                    <a:lnTo>
                      <a:pt x="1583" y="1399"/>
                    </a:lnTo>
                    <a:lnTo>
                      <a:pt x="1520" y="1269"/>
                    </a:lnTo>
                    <a:lnTo>
                      <a:pt x="1509" y="1175"/>
                    </a:lnTo>
                    <a:lnTo>
                      <a:pt x="1452" y="1157"/>
                    </a:lnTo>
                    <a:lnTo>
                      <a:pt x="1410" y="1211"/>
                    </a:lnTo>
                    <a:lnTo>
                      <a:pt x="1386" y="1129"/>
                    </a:lnTo>
                    <a:lnTo>
                      <a:pt x="1357" y="1217"/>
                    </a:lnTo>
                    <a:lnTo>
                      <a:pt x="1252" y="1237"/>
                    </a:lnTo>
                    <a:lnTo>
                      <a:pt x="1207" y="915"/>
                    </a:lnTo>
                    <a:lnTo>
                      <a:pt x="1161" y="935"/>
                    </a:lnTo>
                    <a:lnTo>
                      <a:pt x="1127" y="869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331" name="Text Box 36"/>
              <p:cNvSpPr txBox="1">
                <a:spLocks noChangeArrowheads="1"/>
              </p:cNvSpPr>
              <p:nvPr/>
            </p:nvSpPr>
            <p:spPr bwMode="auto">
              <a:xfrm>
                <a:off x="3455" y="2884"/>
                <a:ext cx="1125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Centre</a:t>
                </a:r>
                <a:endParaRPr lang="fr-FR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70" name="Group 32"/>
            <p:cNvGrpSpPr>
              <a:grpSpLocks/>
            </p:cNvGrpSpPr>
            <p:nvPr/>
          </p:nvGrpSpPr>
          <p:grpSpPr bwMode="auto">
            <a:xfrm>
              <a:off x="3810" y="1613"/>
              <a:ext cx="1379" cy="975"/>
              <a:chOff x="3810" y="1613"/>
              <a:chExt cx="1419" cy="1050"/>
            </a:xfrm>
          </p:grpSpPr>
          <p:sp>
            <p:nvSpPr>
              <p:cNvPr id="212" name="Freeform 34"/>
              <p:cNvSpPr>
                <a:spLocks/>
              </p:cNvSpPr>
              <p:nvPr/>
            </p:nvSpPr>
            <p:spPr bwMode="auto">
              <a:xfrm>
                <a:off x="3810" y="1614"/>
                <a:ext cx="1308" cy="1049"/>
              </a:xfrm>
              <a:custGeom>
                <a:avLst/>
                <a:gdLst>
                  <a:gd name="T0" fmla="*/ 1042 w 1308"/>
                  <a:gd name="T1" fmla="*/ 30 h 2097"/>
                  <a:gd name="T2" fmla="*/ 1001 w 1308"/>
                  <a:gd name="T3" fmla="*/ 27 h 2097"/>
                  <a:gd name="T4" fmla="*/ 877 w 1308"/>
                  <a:gd name="T5" fmla="*/ 38 h 2097"/>
                  <a:gd name="T6" fmla="*/ 838 w 1308"/>
                  <a:gd name="T7" fmla="*/ 32 h 2097"/>
                  <a:gd name="T8" fmla="*/ 808 w 1308"/>
                  <a:gd name="T9" fmla="*/ 40 h 2097"/>
                  <a:gd name="T10" fmla="*/ 703 w 1308"/>
                  <a:gd name="T11" fmla="*/ 37 h 2097"/>
                  <a:gd name="T12" fmla="*/ 537 w 1308"/>
                  <a:gd name="T13" fmla="*/ 12 h 2097"/>
                  <a:gd name="T14" fmla="*/ 502 w 1308"/>
                  <a:gd name="T15" fmla="*/ 18 h 2097"/>
                  <a:gd name="T16" fmla="*/ 361 w 1308"/>
                  <a:gd name="T17" fmla="*/ 10 h 2097"/>
                  <a:gd name="T18" fmla="*/ 265 w 1308"/>
                  <a:gd name="T19" fmla="*/ 17 h 2097"/>
                  <a:gd name="T20" fmla="*/ 178 w 1308"/>
                  <a:gd name="T21" fmla="*/ 13 h 2097"/>
                  <a:gd name="T22" fmla="*/ 156 w 1308"/>
                  <a:gd name="T23" fmla="*/ 0 h 2097"/>
                  <a:gd name="T24" fmla="*/ 155 w 1308"/>
                  <a:gd name="T25" fmla="*/ 0 h 2097"/>
                  <a:gd name="T26" fmla="*/ 95 w 1308"/>
                  <a:gd name="T27" fmla="*/ 37 h 2097"/>
                  <a:gd name="T28" fmla="*/ 35 w 1308"/>
                  <a:gd name="T29" fmla="*/ 37 h 2097"/>
                  <a:gd name="T30" fmla="*/ 0 w 1308"/>
                  <a:gd name="T31" fmla="*/ 46 h 2097"/>
                  <a:gd name="T32" fmla="*/ 26 w 1308"/>
                  <a:gd name="T33" fmla="*/ 69 h 2097"/>
                  <a:gd name="T34" fmla="*/ 83 w 1308"/>
                  <a:gd name="T35" fmla="*/ 94 h 2097"/>
                  <a:gd name="T36" fmla="*/ 90 w 1308"/>
                  <a:gd name="T37" fmla="*/ 135 h 2097"/>
                  <a:gd name="T38" fmla="*/ 186 w 1308"/>
                  <a:gd name="T39" fmla="*/ 156 h 2097"/>
                  <a:gd name="T40" fmla="*/ 205 w 1308"/>
                  <a:gd name="T41" fmla="*/ 177 h 2097"/>
                  <a:gd name="T42" fmla="*/ 239 w 1308"/>
                  <a:gd name="T43" fmla="*/ 186 h 2097"/>
                  <a:gd name="T44" fmla="*/ 285 w 1308"/>
                  <a:gd name="T45" fmla="*/ 183 h 2097"/>
                  <a:gd name="T46" fmla="*/ 330 w 1308"/>
                  <a:gd name="T47" fmla="*/ 223 h 2097"/>
                  <a:gd name="T48" fmla="*/ 435 w 1308"/>
                  <a:gd name="T49" fmla="*/ 221 h 2097"/>
                  <a:gd name="T50" fmla="*/ 464 w 1308"/>
                  <a:gd name="T51" fmla="*/ 210 h 2097"/>
                  <a:gd name="T52" fmla="*/ 488 w 1308"/>
                  <a:gd name="T53" fmla="*/ 220 h 2097"/>
                  <a:gd name="T54" fmla="*/ 530 w 1308"/>
                  <a:gd name="T55" fmla="*/ 213 h 2097"/>
                  <a:gd name="T56" fmla="*/ 587 w 1308"/>
                  <a:gd name="T57" fmla="*/ 216 h 2097"/>
                  <a:gd name="T58" fmla="*/ 598 w 1308"/>
                  <a:gd name="T59" fmla="*/ 227 h 2097"/>
                  <a:gd name="T60" fmla="*/ 661 w 1308"/>
                  <a:gd name="T61" fmla="*/ 244 h 2097"/>
                  <a:gd name="T62" fmla="*/ 652 w 1308"/>
                  <a:gd name="T63" fmla="*/ 254 h 2097"/>
                  <a:gd name="T64" fmla="*/ 613 w 1308"/>
                  <a:gd name="T65" fmla="*/ 260 h 2097"/>
                  <a:gd name="T66" fmla="*/ 753 w 1308"/>
                  <a:gd name="T67" fmla="*/ 263 h 2097"/>
                  <a:gd name="T68" fmla="*/ 924 w 1308"/>
                  <a:gd name="T69" fmla="*/ 252 h 2097"/>
                  <a:gd name="T70" fmla="*/ 925 w 1308"/>
                  <a:gd name="T71" fmla="*/ 252 h 2097"/>
                  <a:gd name="T72" fmla="*/ 984 w 1308"/>
                  <a:gd name="T73" fmla="*/ 232 h 2097"/>
                  <a:gd name="T74" fmla="*/ 987 w 1308"/>
                  <a:gd name="T75" fmla="*/ 210 h 2097"/>
                  <a:gd name="T76" fmla="*/ 1223 w 1308"/>
                  <a:gd name="T77" fmla="*/ 198 h 2097"/>
                  <a:gd name="T78" fmla="*/ 1217 w 1308"/>
                  <a:gd name="T79" fmla="*/ 165 h 2097"/>
                  <a:gd name="T80" fmla="*/ 1263 w 1308"/>
                  <a:gd name="T81" fmla="*/ 162 h 2097"/>
                  <a:gd name="T82" fmla="*/ 1308 w 1308"/>
                  <a:gd name="T83" fmla="*/ 144 h 2097"/>
                  <a:gd name="T84" fmla="*/ 1268 w 1308"/>
                  <a:gd name="T85" fmla="*/ 137 h 2097"/>
                  <a:gd name="T86" fmla="*/ 1215 w 1308"/>
                  <a:gd name="T87" fmla="*/ 105 h 2097"/>
                  <a:gd name="T88" fmla="*/ 1254 w 1308"/>
                  <a:gd name="T89" fmla="*/ 97 h 2097"/>
                  <a:gd name="T90" fmla="*/ 1260 w 1308"/>
                  <a:gd name="T91" fmla="*/ 89 h 2097"/>
                  <a:gd name="T92" fmla="*/ 1119 w 1308"/>
                  <a:gd name="T93" fmla="*/ 66 h 2097"/>
                  <a:gd name="T94" fmla="*/ 1058 w 1308"/>
                  <a:gd name="T95" fmla="*/ 50 h 2097"/>
                  <a:gd name="T96" fmla="*/ 1069 w 1308"/>
                  <a:gd name="T97" fmla="*/ 39 h 2097"/>
                  <a:gd name="T98" fmla="*/ 1042 w 1308"/>
                  <a:gd name="T99" fmla="*/ 30 h 209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308"/>
                  <a:gd name="T151" fmla="*/ 0 h 2097"/>
                  <a:gd name="T152" fmla="*/ 1308 w 1308"/>
                  <a:gd name="T153" fmla="*/ 2097 h 209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308" h="2097">
                    <a:moveTo>
                      <a:pt x="1042" y="234"/>
                    </a:moveTo>
                    <a:lnTo>
                      <a:pt x="1001" y="212"/>
                    </a:lnTo>
                    <a:lnTo>
                      <a:pt x="877" y="304"/>
                    </a:lnTo>
                    <a:lnTo>
                      <a:pt x="838" y="254"/>
                    </a:lnTo>
                    <a:lnTo>
                      <a:pt x="808" y="318"/>
                    </a:lnTo>
                    <a:lnTo>
                      <a:pt x="703" y="290"/>
                    </a:lnTo>
                    <a:lnTo>
                      <a:pt x="537" y="92"/>
                    </a:lnTo>
                    <a:lnTo>
                      <a:pt x="502" y="144"/>
                    </a:lnTo>
                    <a:lnTo>
                      <a:pt x="361" y="76"/>
                    </a:lnTo>
                    <a:lnTo>
                      <a:pt x="265" y="132"/>
                    </a:lnTo>
                    <a:lnTo>
                      <a:pt x="178" y="98"/>
                    </a:lnTo>
                    <a:lnTo>
                      <a:pt x="156" y="0"/>
                    </a:lnTo>
                    <a:lnTo>
                      <a:pt x="155" y="0"/>
                    </a:lnTo>
                    <a:lnTo>
                      <a:pt x="95" y="290"/>
                    </a:lnTo>
                    <a:lnTo>
                      <a:pt x="35" y="290"/>
                    </a:lnTo>
                    <a:lnTo>
                      <a:pt x="0" y="366"/>
                    </a:lnTo>
                    <a:lnTo>
                      <a:pt x="26" y="546"/>
                    </a:lnTo>
                    <a:lnTo>
                      <a:pt x="83" y="746"/>
                    </a:lnTo>
                    <a:lnTo>
                      <a:pt x="90" y="1076"/>
                    </a:lnTo>
                    <a:lnTo>
                      <a:pt x="186" y="1246"/>
                    </a:lnTo>
                    <a:lnTo>
                      <a:pt x="205" y="1415"/>
                    </a:lnTo>
                    <a:lnTo>
                      <a:pt x="239" y="1481"/>
                    </a:lnTo>
                    <a:lnTo>
                      <a:pt x="285" y="1461"/>
                    </a:lnTo>
                    <a:lnTo>
                      <a:pt x="330" y="1783"/>
                    </a:lnTo>
                    <a:lnTo>
                      <a:pt x="435" y="1763"/>
                    </a:lnTo>
                    <a:lnTo>
                      <a:pt x="464" y="1675"/>
                    </a:lnTo>
                    <a:lnTo>
                      <a:pt x="488" y="1757"/>
                    </a:lnTo>
                    <a:lnTo>
                      <a:pt x="530" y="1703"/>
                    </a:lnTo>
                    <a:lnTo>
                      <a:pt x="587" y="1721"/>
                    </a:lnTo>
                    <a:lnTo>
                      <a:pt x="598" y="1815"/>
                    </a:lnTo>
                    <a:lnTo>
                      <a:pt x="661" y="1945"/>
                    </a:lnTo>
                    <a:lnTo>
                      <a:pt x="652" y="2031"/>
                    </a:lnTo>
                    <a:lnTo>
                      <a:pt x="613" y="2077"/>
                    </a:lnTo>
                    <a:lnTo>
                      <a:pt x="753" y="2097"/>
                    </a:lnTo>
                    <a:lnTo>
                      <a:pt x="924" y="2013"/>
                    </a:lnTo>
                    <a:lnTo>
                      <a:pt x="925" y="2015"/>
                    </a:lnTo>
                    <a:lnTo>
                      <a:pt x="984" y="1855"/>
                    </a:lnTo>
                    <a:lnTo>
                      <a:pt x="987" y="1673"/>
                    </a:lnTo>
                    <a:lnTo>
                      <a:pt x="1223" y="1581"/>
                    </a:lnTo>
                    <a:lnTo>
                      <a:pt x="1217" y="1317"/>
                    </a:lnTo>
                    <a:lnTo>
                      <a:pt x="1263" y="1295"/>
                    </a:lnTo>
                    <a:lnTo>
                      <a:pt x="1308" y="1146"/>
                    </a:lnTo>
                    <a:lnTo>
                      <a:pt x="1268" y="1096"/>
                    </a:lnTo>
                    <a:lnTo>
                      <a:pt x="1215" y="840"/>
                    </a:lnTo>
                    <a:lnTo>
                      <a:pt x="1254" y="772"/>
                    </a:lnTo>
                    <a:lnTo>
                      <a:pt x="1260" y="710"/>
                    </a:lnTo>
                    <a:lnTo>
                      <a:pt x="1119" y="526"/>
                    </a:lnTo>
                    <a:lnTo>
                      <a:pt x="1058" y="396"/>
                    </a:lnTo>
                    <a:lnTo>
                      <a:pt x="1069" y="310"/>
                    </a:lnTo>
                    <a:lnTo>
                      <a:pt x="1042" y="234"/>
                    </a:lnTo>
                    <a:close/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329" name="Text Box 33"/>
              <p:cNvSpPr txBox="1">
                <a:spLocks noChangeArrowheads="1"/>
              </p:cNvSpPr>
              <p:nvPr/>
            </p:nvSpPr>
            <p:spPr bwMode="auto">
              <a:xfrm>
                <a:off x="3849" y="1613"/>
                <a:ext cx="1380" cy="7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sz="1000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Ile-de-France</a:t>
                </a: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71" name="Group 29"/>
            <p:cNvGrpSpPr>
              <a:grpSpLocks/>
            </p:cNvGrpSpPr>
            <p:nvPr/>
          </p:nvGrpSpPr>
          <p:grpSpPr bwMode="auto">
            <a:xfrm>
              <a:off x="4659" y="2349"/>
              <a:ext cx="1710" cy="1943"/>
              <a:chOff x="4659" y="2349"/>
              <a:chExt cx="1760" cy="2093"/>
            </a:xfrm>
          </p:grpSpPr>
          <p:sp>
            <p:nvSpPr>
              <p:cNvPr id="210" name="Freeform 31"/>
              <p:cNvSpPr>
                <a:spLocks/>
              </p:cNvSpPr>
              <p:nvPr/>
            </p:nvSpPr>
            <p:spPr bwMode="auto">
              <a:xfrm>
                <a:off x="4659" y="2349"/>
                <a:ext cx="1713" cy="2093"/>
              </a:xfrm>
              <a:custGeom>
                <a:avLst/>
                <a:gdLst>
                  <a:gd name="T0" fmla="*/ 1650 w 1713"/>
                  <a:gd name="T1" fmla="*/ 171 h 4186"/>
                  <a:gd name="T2" fmla="*/ 1609 w 1713"/>
                  <a:gd name="T3" fmla="*/ 177 h 4186"/>
                  <a:gd name="T4" fmla="*/ 1534 w 1713"/>
                  <a:gd name="T5" fmla="*/ 174 h 4186"/>
                  <a:gd name="T6" fmla="*/ 1347 w 1713"/>
                  <a:gd name="T7" fmla="*/ 160 h 4186"/>
                  <a:gd name="T8" fmla="*/ 1355 w 1713"/>
                  <a:gd name="T9" fmla="*/ 133 h 4186"/>
                  <a:gd name="T10" fmla="*/ 1312 w 1713"/>
                  <a:gd name="T11" fmla="*/ 112 h 4186"/>
                  <a:gd name="T12" fmla="*/ 1272 w 1713"/>
                  <a:gd name="T13" fmla="*/ 100 h 4186"/>
                  <a:gd name="T14" fmla="*/ 1224 w 1713"/>
                  <a:gd name="T15" fmla="*/ 86 h 4186"/>
                  <a:gd name="T16" fmla="*/ 1038 w 1713"/>
                  <a:gd name="T17" fmla="*/ 96 h 4186"/>
                  <a:gd name="T18" fmla="*/ 912 w 1713"/>
                  <a:gd name="T19" fmla="*/ 107 h 4186"/>
                  <a:gd name="T20" fmla="*/ 674 w 1713"/>
                  <a:gd name="T21" fmla="*/ 108 h 4186"/>
                  <a:gd name="T22" fmla="*/ 542 w 1713"/>
                  <a:gd name="T23" fmla="*/ 51 h 4186"/>
                  <a:gd name="T24" fmla="*/ 474 w 1713"/>
                  <a:gd name="T25" fmla="*/ 27 h 4186"/>
                  <a:gd name="T26" fmla="*/ 349 w 1713"/>
                  <a:gd name="T27" fmla="*/ 0 h 4186"/>
                  <a:gd name="T28" fmla="*/ 110 w 1713"/>
                  <a:gd name="T29" fmla="*/ 35 h 4186"/>
                  <a:gd name="T30" fmla="*/ 153 w 1713"/>
                  <a:gd name="T31" fmla="*/ 84 h 4186"/>
                  <a:gd name="T32" fmla="*/ 89 w 1713"/>
                  <a:gd name="T33" fmla="*/ 124 h 4186"/>
                  <a:gd name="T34" fmla="*/ 81 w 1713"/>
                  <a:gd name="T35" fmla="*/ 144 h 4186"/>
                  <a:gd name="T36" fmla="*/ 46 w 1713"/>
                  <a:gd name="T37" fmla="*/ 168 h 4186"/>
                  <a:gd name="T38" fmla="*/ 37 w 1713"/>
                  <a:gd name="T39" fmla="*/ 197 h 4186"/>
                  <a:gd name="T40" fmla="*/ 45 w 1713"/>
                  <a:gd name="T41" fmla="*/ 231 h 4186"/>
                  <a:gd name="T42" fmla="*/ 59 w 1713"/>
                  <a:gd name="T43" fmla="*/ 261 h 4186"/>
                  <a:gd name="T44" fmla="*/ 111 w 1713"/>
                  <a:gd name="T45" fmla="*/ 313 h 4186"/>
                  <a:gd name="T46" fmla="*/ 142 w 1713"/>
                  <a:gd name="T47" fmla="*/ 343 h 4186"/>
                  <a:gd name="T48" fmla="*/ 210 w 1713"/>
                  <a:gd name="T49" fmla="*/ 401 h 4186"/>
                  <a:gd name="T50" fmla="*/ 351 w 1713"/>
                  <a:gd name="T51" fmla="*/ 395 h 4186"/>
                  <a:gd name="T52" fmla="*/ 509 w 1713"/>
                  <a:gd name="T53" fmla="*/ 386 h 4186"/>
                  <a:gd name="T54" fmla="*/ 732 w 1713"/>
                  <a:gd name="T55" fmla="*/ 449 h 4186"/>
                  <a:gd name="T56" fmla="*/ 749 w 1713"/>
                  <a:gd name="T57" fmla="*/ 479 h 4186"/>
                  <a:gd name="T58" fmla="*/ 692 w 1713"/>
                  <a:gd name="T59" fmla="*/ 509 h 4186"/>
                  <a:gd name="T60" fmla="*/ 895 w 1713"/>
                  <a:gd name="T61" fmla="*/ 515 h 4186"/>
                  <a:gd name="T62" fmla="*/ 1014 w 1713"/>
                  <a:gd name="T63" fmla="*/ 509 h 4186"/>
                  <a:gd name="T64" fmla="*/ 1054 w 1713"/>
                  <a:gd name="T65" fmla="*/ 490 h 4186"/>
                  <a:gd name="T66" fmla="*/ 1122 w 1713"/>
                  <a:gd name="T67" fmla="*/ 490 h 4186"/>
                  <a:gd name="T68" fmla="*/ 1185 w 1713"/>
                  <a:gd name="T69" fmla="*/ 488 h 4186"/>
                  <a:gd name="T70" fmla="*/ 1361 w 1713"/>
                  <a:gd name="T71" fmla="*/ 437 h 4186"/>
                  <a:gd name="T72" fmla="*/ 1535 w 1713"/>
                  <a:gd name="T73" fmla="*/ 438 h 4186"/>
                  <a:gd name="T74" fmla="*/ 1609 w 1713"/>
                  <a:gd name="T75" fmla="*/ 450 h 4186"/>
                  <a:gd name="T76" fmla="*/ 1652 w 1713"/>
                  <a:gd name="T77" fmla="*/ 446 h 4186"/>
                  <a:gd name="T78" fmla="*/ 1683 w 1713"/>
                  <a:gd name="T79" fmla="*/ 407 h 4186"/>
                  <a:gd name="T80" fmla="*/ 1611 w 1713"/>
                  <a:gd name="T81" fmla="*/ 367 h 4186"/>
                  <a:gd name="T82" fmla="*/ 1561 w 1713"/>
                  <a:gd name="T83" fmla="*/ 336 h 4186"/>
                  <a:gd name="T84" fmla="*/ 1570 w 1713"/>
                  <a:gd name="T85" fmla="*/ 309 h 4186"/>
                  <a:gd name="T86" fmla="*/ 1694 w 1713"/>
                  <a:gd name="T87" fmla="*/ 252 h 4186"/>
                  <a:gd name="T88" fmla="*/ 1652 w 1713"/>
                  <a:gd name="T89" fmla="*/ 216 h 4186"/>
                  <a:gd name="T90" fmla="*/ 1683 w 1713"/>
                  <a:gd name="T91" fmla="*/ 195 h 418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713"/>
                  <a:gd name="T139" fmla="*/ 0 h 4186"/>
                  <a:gd name="T140" fmla="*/ 1713 w 1713"/>
                  <a:gd name="T141" fmla="*/ 4186 h 418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713" h="4186">
                    <a:moveTo>
                      <a:pt x="1681" y="1458"/>
                    </a:moveTo>
                    <a:lnTo>
                      <a:pt x="1650" y="1364"/>
                    </a:lnTo>
                    <a:lnTo>
                      <a:pt x="1610" y="1414"/>
                    </a:lnTo>
                    <a:lnTo>
                      <a:pt x="1609" y="1416"/>
                    </a:lnTo>
                    <a:lnTo>
                      <a:pt x="1534" y="1476"/>
                    </a:lnTo>
                    <a:lnTo>
                      <a:pt x="1534" y="1388"/>
                    </a:lnTo>
                    <a:lnTo>
                      <a:pt x="1488" y="1340"/>
                    </a:lnTo>
                    <a:lnTo>
                      <a:pt x="1347" y="1280"/>
                    </a:lnTo>
                    <a:lnTo>
                      <a:pt x="1311" y="1132"/>
                    </a:lnTo>
                    <a:lnTo>
                      <a:pt x="1355" y="1058"/>
                    </a:lnTo>
                    <a:lnTo>
                      <a:pt x="1338" y="966"/>
                    </a:lnTo>
                    <a:lnTo>
                      <a:pt x="1312" y="896"/>
                    </a:lnTo>
                    <a:lnTo>
                      <a:pt x="1267" y="888"/>
                    </a:lnTo>
                    <a:lnTo>
                      <a:pt x="1272" y="798"/>
                    </a:lnTo>
                    <a:lnTo>
                      <a:pt x="1233" y="768"/>
                    </a:lnTo>
                    <a:lnTo>
                      <a:pt x="1224" y="682"/>
                    </a:lnTo>
                    <a:lnTo>
                      <a:pt x="1110" y="646"/>
                    </a:lnTo>
                    <a:lnTo>
                      <a:pt x="1038" y="768"/>
                    </a:lnTo>
                    <a:lnTo>
                      <a:pt x="945" y="796"/>
                    </a:lnTo>
                    <a:lnTo>
                      <a:pt x="912" y="856"/>
                    </a:lnTo>
                    <a:lnTo>
                      <a:pt x="867" y="814"/>
                    </a:lnTo>
                    <a:lnTo>
                      <a:pt x="674" y="862"/>
                    </a:lnTo>
                    <a:lnTo>
                      <a:pt x="597" y="528"/>
                    </a:lnTo>
                    <a:lnTo>
                      <a:pt x="542" y="402"/>
                    </a:lnTo>
                    <a:lnTo>
                      <a:pt x="512" y="470"/>
                    </a:lnTo>
                    <a:lnTo>
                      <a:pt x="474" y="214"/>
                    </a:lnTo>
                    <a:lnTo>
                      <a:pt x="406" y="44"/>
                    </a:lnTo>
                    <a:lnTo>
                      <a:pt x="349" y="0"/>
                    </a:lnTo>
                    <a:lnTo>
                      <a:pt x="113" y="92"/>
                    </a:lnTo>
                    <a:lnTo>
                      <a:pt x="110" y="274"/>
                    </a:lnTo>
                    <a:lnTo>
                      <a:pt x="51" y="434"/>
                    </a:lnTo>
                    <a:lnTo>
                      <a:pt x="153" y="666"/>
                    </a:lnTo>
                    <a:lnTo>
                      <a:pt x="158" y="840"/>
                    </a:lnTo>
                    <a:lnTo>
                      <a:pt x="89" y="992"/>
                    </a:lnTo>
                    <a:lnTo>
                      <a:pt x="105" y="1080"/>
                    </a:lnTo>
                    <a:lnTo>
                      <a:pt x="81" y="1150"/>
                    </a:lnTo>
                    <a:lnTo>
                      <a:pt x="0" y="1256"/>
                    </a:lnTo>
                    <a:lnTo>
                      <a:pt x="46" y="1340"/>
                    </a:lnTo>
                    <a:lnTo>
                      <a:pt x="80" y="1552"/>
                    </a:lnTo>
                    <a:lnTo>
                      <a:pt x="37" y="1571"/>
                    </a:lnTo>
                    <a:lnTo>
                      <a:pt x="15" y="1645"/>
                    </a:lnTo>
                    <a:lnTo>
                      <a:pt x="45" y="1845"/>
                    </a:lnTo>
                    <a:lnTo>
                      <a:pt x="19" y="2023"/>
                    </a:lnTo>
                    <a:lnTo>
                      <a:pt x="59" y="2087"/>
                    </a:lnTo>
                    <a:lnTo>
                      <a:pt x="108" y="2319"/>
                    </a:lnTo>
                    <a:lnTo>
                      <a:pt x="111" y="2499"/>
                    </a:lnTo>
                    <a:lnTo>
                      <a:pt x="146" y="2561"/>
                    </a:lnTo>
                    <a:lnTo>
                      <a:pt x="142" y="2741"/>
                    </a:lnTo>
                    <a:lnTo>
                      <a:pt x="121" y="3011"/>
                    </a:lnTo>
                    <a:lnTo>
                      <a:pt x="210" y="3205"/>
                    </a:lnTo>
                    <a:lnTo>
                      <a:pt x="308" y="3209"/>
                    </a:lnTo>
                    <a:lnTo>
                      <a:pt x="351" y="3159"/>
                    </a:lnTo>
                    <a:lnTo>
                      <a:pt x="418" y="3271"/>
                    </a:lnTo>
                    <a:lnTo>
                      <a:pt x="509" y="3087"/>
                    </a:lnTo>
                    <a:lnTo>
                      <a:pt x="611" y="3500"/>
                    </a:lnTo>
                    <a:lnTo>
                      <a:pt x="732" y="3590"/>
                    </a:lnTo>
                    <a:lnTo>
                      <a:pt x="757" y="3660"/>
                    </a:lnTo>
                    <a:lnTo>
                      <a:pt x="749" y="3830"/>
                    </a:lnTo>
                    <a:lnTo>
                      <a:pt x="693" y="3974"/>
                    </a:lnTo>
                    <a:lnTo>
                      <a:pt x="692" y="4066"/>
                    </a:lnTo>
                    <a:lnTo>
                      <a:pt x="772" y="4166"/>
                    </a:lnTo>
                    <a:lnTo>
                      <a:pt x="895" y="4120"/>
                    </a:lnTo>
                    <a:lnTo>
                      <a:pt x="926" y="4186"/>
                    </a:lnTo>
                    <a:lnTo>
                      <a:pt x="1014" y="4066"/>
                    </a:lnTo>
                    <a:lnTo>
                      <a:pt x="1018" y="3976"/>
                    </a:lnTo>
                    <a:lnTo>
                      <a:pt x="1054" y="3918"/>
                    </a:lnTo>
                    <a:lnTo>
                      <a:pt x="1088" y="3972"/>
                    </a:lnTo>
                    <a:lnTo>
                      <a:pt x="1122" y="3918"/>
                    </a:lnTo>
                    <a:lnTo>
                      <a:pt x="1160" y="3970"/>
                    </a:lnTo>
                    <a:lnTo>
                      <a:pt x="1185" y="3898"/>
                    </a:lnTo>
                    <a:lnTo>
                      <a:pt x="1271" y="4132"/>
                    </a:lnTo>
                    <a:lnTo>
                      <a:pt x="1361" y="3492"/>
                    </a:lnTo>
                    <a:lnTo>
                      <a:pt x="1452" y="3538"/>
                    </a:lnTo>
                    <a:lnTo>
                      <a:pt x="1535" y="3500"/>
                    </a:lnTo>
                    <a:lnTo>
                      <a:pt x="1610" y="3598"/>
                    </a:lnTo>
                    <a:lnTo>
                      <a:pt x="1609" y="3598"/>
                    </a:lnTo>
                    <a:lnTo>
                      <a:pt x="1610" y="3598"/>
                    </a:lnTo>
                    <a:lnTo>
                      <a:pt x="1652" y="3564"/>
                    </a:lnTo>
                    <a:lnTo>
                      <a:pt x="1639" y="3405"/>
                    </a:lnTo>
                    <a:lnTo>
                      <a:pt x="1683" y="3251"/>
                    </a:lnTo>
                    <a:lnTo>
                      <a:pt x="1650" y="2985"/>
                    </a:lnTo>
                    <a:lnTo>
                      <a:pt x="1611" y="2937"/>
                    </a:lnTo>
                    <a:lnTo>
                      <a:pt x="1688" y="2819"/>
                    </a:lnTo>
                    <a:lnTo>
                      <a:pt x="1561" y="2689"/>
                    </a:lnTo>
                    <a:lnTo>
                      <a:pt x="1554" y="2597"/>
                    </a:lnTo>
                    <a:lnTo>
                      <a:pt x="1570" y="2471"/>
                    </a:lnTo>
                    <a:lnTo>
                      <a:pt x="1667" y="2263"/>
                    </a:lnTo>
                    <a:lnTo>
                      <a:pt x="1694" y="2011"/>
                    </a:lnTo>
                    <a:lnTo>
                      <a:pt x="1713" y="1973"/>
                    </a:lnTo>
                    <a:lnTo>
                      <a:pt x="1652" y="1725"/>
                    </a:lnTo>
                    <a:lnTo>
                      <a:pt x="1611" y="1679"/>
                    </a:lnTo>
                    <a:lnTo>
                      <a:pt x="1683" y="1556"/>
                    </a:lnTo>
                    <a:lnTo>
                      <a:pt x="1681" y="145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211" name="Text Box 30"/>
              <p:cNvSpPr txBox="1">
                <a:spLocks noChangeArrowheads="1"/>
              </p:cNvSpPr>
              <p:nvPr/>
            </p:nvSpPr>
            <p:spPr bwMode="auto">
              <a:xfrm>
                <a:off x="4724" y="2879"/>
                <a:ext cx="1695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Bourgogne</a:t>
                </a:r>
                <a:endParaRPr lang="fr-FR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72" name="Group 26"/>
            <p:cNvGrpSpPr>
              <a:grpSpLocks/>
            </p:cNvGrpSpPr>
            <p:nvPr/>
          </p:nvGrpSpPr>
          <p:grpSpPr bwMode="auto">
            <a:xfrm>
              <a:off x="3777" y="632"/>
              <a:ext cx="1698" cy="1312"/>
              <a:chOff x="3777" y="632"/>
              <a:chExt cx="1748" cy="1413"/>
            </a:xfrm>
          </p:grpSpPr>
          <p:sp>
            <p:nvSpPr>
              <p:cNvPr id="208" name="Freeform 28"/>
              <p:cNvSpPr>
                <a:spLocks/>
              </p:cNvSpPr>
              <p:nvPr/>
            </p:nvSpPr>
            <p:spPr bwMode="auto">
              <a:xfrm>
                <a:off x="3777" y="632"/>
                <a:ext cx="1748" cy="1413"/>
              </a:xfrm>
              <a:custGeom>
                <a:avLst/>
                <a:gdLst>
                  <a:gd name="T0" fmla="*/ 1357 w 1748"/>
                  <a:gd name="T1" fmla="*/ 76 h 2827"/>
                  <a:gd name="T2" fmla="*/ 1281 w 1748"/>
                  <a:gd name="T3" fmla="*/ 78 h 2827"/>
                  <a:gd name="T4" fmla="*/ 1038 w 1748"/>
                  <a:gd name="T5" fmla="*/ 70 h 2827"/>
                  <a:gd name="T6" fmla="*/ 895 w 1748"/>
                  <a:gd name="T7" fmla="*/ 65 h 2827"/>
                  <a:gd name="T8" fmla="*/ 816 w 1748"/>
                  <a:gd name="T9" fmla="*/ 54 h 2827"/>
                  <a:gd name="T10" fmla="*/ 673 w 1748"/>
                  <a:gd name="T11" fmla="*/ 51 h 2827"/>
                  <a:gd name="T12" fmla="*/ 609 w 1748"/>
                  <a:gd name="T13" fmla="*/ 51 h 2827"/>
                  <a:gd name="T14" fmla="*/ 466 w 1748"/>
                  <a:gd name="T15" fmla="*/ 38 h 2827"/>
                  <a:gd name="T16" fmla="*/ 343 w 1748"/>
                  <a:gd name="T17" fmla="*/ 5 h 2827"/>
                  <a:gd name="T18" fmla="*/ 106 w 1748"/>
                  <a:gd name="T19" fmla="*/ 5 h 2827"/>
                  <a:gd name="T20" fmla="*/ 148 w 1748"/>
                  <a:gd name="T21" fmla="*/ 38 h 2827"/>
                  <a:gd name="T22" fmla="*/ 2 w 1748"/>
                  <a:gd name="T23" fmla="*/ 67 h 2827"/>
                  <a:gd name="T24" fmla="*/ 189 w 1748"/>
                  <a:gd name="T25" fmla="*/ 108 h 2827"/>
                  <a:gd name="T26" fmla="*/ 194 w 1748"/>
                  <a:gd name="T27" fmla="*/ 158 h 2827"/>
                  <a:gd name="T28" fmla="*/ 196 w 1748"/>
                  <a:gd name="T29" fmla="*/ 222 h 2827"/>
                  <a:gd name="T30" fmla="*/ 190 w 1748"/>
                  <a:gd name="T31" fmla="*/ 264 h 2827"/>
                  <a:gd name="T32" fmla="*/ 299 w 1748"/>
                  <a:gd name="T33" fmla="*/ 281 h 2827"/>
                  <a:gd name="T34" fmla="*/ 536 w 1748"/>
                  <a:gd name="T35" fmla="*/ 282 h 2827"/>
                  <a:gd name="T36" fmla="*/ 737 w 1748"/>
                  <a:gd name="T37" fmla="*/ 300 h 2827"/>
                  <a:gd name="T38" fmla="*/ 872 w 1748"/>
                  <a:gd name="T39" fmla="*/ 296 h 2827"/>
                  <a:gd name="T40" fmla="*/ 1035 w 1748"/>
                  <a:gd name="T41" fmla="*/ 291 h 2827"/>
                  <a:gd name="T42" fmla="*/ 1103 w 1748"/>
                  <a:gd name="T43" fmla="*/ 303 h 2827"/>
                  <a:gd name="T44" fmla="*/ 1153 w 1748"/>
                  <a:gd name="T45" fmla="*/ 330 h 2827"/>
                  <a:gd name="T46" fmla="*/ 1293 w 1748"/>
                  <a:gd name="T47" fmla="*/ 352 h 2827"/>
                  <a:gd name="T48" fmla="*/ 1294 w 1748"/>
                  <a:gd name="T49" fmla="*/ 353 h 2827"/>
                  <a:gd name="T50" fmla="*/ 1412 w 1748"/>
                  <a:gd name="T51" fmla="*/ 314 h 2827"/>
                  <a:gd name="T52" fmla="*/ 1387 w 1748"/>
                  <a:gd name="T53" fmla="*/ 298 h 2827"/>
                  <a:gd name="T54" fmla="*/ 1445 w 1748"/>
                  <a:gd name="T55" fmla="*/ 281 h 2827"/>
                  <a:gd name="T56" fmla="*/ 1416 w 1748"/>
                  <a:gd name="T57" fmla="*/ 240 h 2827"/>
                  <a:gd name="T58" fmla="*/ 1618 w 1748"/>
                  <a:gd name="T59" fmla="*/ 232 h 2827"/>
                  <a:gd name="T60" fmla="*/ 1628 w 1748"/>
                  <a:gd name="T61" fmla="*/ 166 h 2827"/>
                  <a:gd name="T62" fmla="*/ 1748 w 1748"/>
                  <a:gd name="T63" fmla="*/ 138 h 2827"/>
                  <a:gd name="T64" fmla="*/ 1748 w 1748"/>
                  <a:gd name="T65" fmla="*/ 112 h 2827"/>
                  <a:gd name="T66" fmla="*/ 1734 w 1748"/>
                  <a:gd name="T67" fmla="*/ 90 h 2827"/>
                  <a:gd name="T68" fmla="*/ 1437 w 1748"/>
                  <a:gd name="T69" fmla="*/ 69 h 282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48"/>
                  <a:gd name="T106" fmla="*/ 0 h 2827"/>
                  <a:gd name="T107" fmla="*/ 1748 w 1748"/>
                  <a:gd name="T108" fmla="*/ 2827 h 282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48" h="2827">
                    <a:moveTo>
                      <a:pt x="1437" y="554"/>
                    </a:moveTo>
                    <a:lnTo>
                      <a:pt x="1357" y="610"/>
                    </a:lnTo>
                    <a:lnTo>
                      <a:pt x="1321" y="556"/>
                    </a:lnTo>
                    <a:lnTo>
                      <a:pt x="1281" y="624"/>
                    </a:lnTo>
                    <a:lnTo>
                      <a:pt x="1088" y="642"/>
                    </a:lnTo>
                    <a:lnTo>
                      <a:pt x="1038" y="564"/>
                    </a:lnTo>
                    <a:lnTo>
                      <a:pt x="908" y="618"/>
                    </a:lnTo>
                    <a:lnTo>
                      <a:pt x="895" y="522"/>
                    </a:lnTo>
                    <a:lnTo>
                      <a:pt x="859" y="572"/>
                    </a:lnTo>
                    <a:lnTo>
                      <a:pt x="816" y="432"/>
                    </a:lnTo>
                    <a:lnTo>
                      <a:pt x="803" y="516"/>
                    </a:lnTo>
                    <a:lnTo>
                      <a:pt x="673" y="412"/>
                    </a:lnTo>
                    <a:lnTo>
                      <a:pt x="636" y="504"/>
                    </a:lnTo>
                    <a:lnTo>
                      <a:pt x="609" y="408"/>
                    </a:lnTo>
                    <a:lnTo>
                      <a:pt x="649" y="236"/>
                    </a:lnTo>
                    <a:lnTo>
                      <a:pt x="466" y="310"/>
                    </a:lnTo>
                    <a:lnTo>
                      <a:pt x="358" y="136"/>
                    </a:lnTo>
                    <a:lnTo>
                      <a:pt x="343" y="44"/>
                    </a:lnTo>
                    <a:lnTo>
                      <a:pt x="164" y="0"/>
                    </a:lnTo>
                    <a:lnTo>
                      <a:pt x="106" y="46"/>
                    </a:lnTo>
                    <a:lnTo>
                      <a:pt x="101" y="136"/>
                    </a:lnTo>
                    <a:lnTo>
                      <a:pt x="148" y="306"/>
                    </a:lnTo>
                    <a:lnTo>
                      <a:pt x="105" y="260"/>
                    </a:lnTo>
                    <a:lnTo>
                      <a:pt x="2" y="540"/>
                    </a:lnTo>
                    <a:lnTo>
                      <a:pt x="0" y="544"/>
                    </a:lnTo>
                    <a:lnTo>
                      <a:pt x="189" y="870"/>
                    </a:lnTo>
                    <a:lnTo>
                      <a:pt x="242" y="1126"/>
                    </a:lnTo>
                    <a:lnTo>
                      <a:pt x="194" y="1270"/>
                    </a:lnTo>
                    <a:lnTo>
                      <a:pt x="216" y="1537"/>
                    </a:lnTo>
                    <a:lnTo>
                      <a:pt x="196" y="1783"/>
                    </a:lnTo>
                    <a:lnTo>
                      <a:pt x="250" y="2041"/>
                    </a:lnTo>
                    <a:lnTo>
                      <a:pt x="190" y="2117"/>
                    </a:lnTo>
                    <a:lnTo>
                      <a:pt x="212" y="2215"/>
                    </a:lnTo>
                    <a:lnTo>
                      <a:pt x="299" y="2249"/>
                    </a:lnTo>
                    <a:lnTo>
                      <a:pt x="395" y="2193"/>
                    </a:lnTo>
                    <a:lnTo>
                      <a:pt x="536" y="2261"/>
                    </a:lnTo>
                    <a:lnTo>
                      <a:pt x="571" y="2209"/>
                    </a:lnTo>
                    <a:lnTo>
                      <a:pt x="737" y="2407"/>
                    </a:lnTo>
                    <a:lnTo>
                      <a:pt x="842" y="2435"/>
                    </a:lnTo>
                    <a:lnTo>
                      <a:pt x="872" y="2371"/>
                    </a:lnTo>
                    <a:lnTo>
                      <a:pt x="911" y="2421"/>
                    </a:lnTo>
                    <a:lnTo>
                      <a:pt x="1035" y="2329"/>
                    </a:lnTo>
                    <a:lnTo>
                      <a:pt x="1076" y="2351"/>
                    </a:lnTo>
                    <a:lnTo>
                      <a:pt x="1103" y="2427"/>
                    </a:lnTo>
                    <a:lnTo>
                      <a:pt x="1092" y="2513"/>
                    </a:lnTo>
                    <a:lnTo>
                      <a:pt x="1153" y="2643"/>
                    </a:lnTo>
                    <a:lnTo>
                      <a:pt x="1293" y="2825"/>
                    </a:lnTo>
                    <a:lnTo>
                      <a:pt x="1293" y="2823"/>
                    </a:lnTo>
                    <a:lnTo>
                      <a:pt x="1293" y="2825"/>
                    </a:lnTo>
                    <a:lnTo>
                      <a:pt x="1294" y="2827"/>
                    </a:lnTo>
                    <a:lnTo>
                      <a:pt x="1295" y="2827"/>
                    </a:lnTo>
                    <a:lnTo>
                      <a:pt x="1412" y="2513"/>
                    </a:lnTo>
                    <a:lnTo>
                      <a:pt x="1373" y="2477"/>
                    </a:lnTo>
                    <a:lnTo>
                      <a:pt x="1387" y="2391"/>
                    </a:lnTo>
                    <a:lnTo>
                      <a:pt x="1362" y="2317"/>
                    </a:lnTo>
                    <a:lnTo>
                      <a:pt x="1445" y="2251"/>
                    </a:lnTo>
                    <a:lnTo>
                      <a:pt x="1396" y="2003"/>
                    </a:lnTo>
                    <a:lnTo>
                      <a:pt x="1416" y="1923"/>
                    </a:lnTo>
                    <a:lnTo>
                      <a:pt x="1537" y="1799"/>
                    </a:lnTo>
                    <a:lnTo>
                      <a:pt x="1618" y="1857"/>
                    </a:lnTo>
                    <a:lnTo>
                      <a:pt x="1634" y="1769"/>
                    </a:lnTo>
                    <a:lnTo>
                      <a:pt x="1628" y="1332"/>
                    </a:lnTo>
                    <a:lnTo>
                      <a:pt x="1671" y="1322"/>
                    </a:lnTo>
                    <a:lnTo>
                      <a:pt x="1748" y="1104"/>
                    </a:lnTo>
                    <a:lnTo>
                      <a:pt x="1727" y="1010"/>
                    </a:lnTo>
                    <a:lnTo>
                      <a:pt x="1748" y="902"/>
                    </a:lnTo>
                    <a:lnTo>
                      <a:pt x="1735" y="722"/>
                    </a:lnTo>
                    <a:lnTo>
                      <a:pt x="1734" y="722"/>
                    </a:lnTo>
                    <a:lnTo>
                      <a:pt x="1734" y="718"/>
                    </a:lnTo>
                    <a:lnTo>
                      <a:pt x="1437" y="554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209" name="Text Box 27"/>
              <p:cNvSpPr txBox="1">
                <a:spLocks noChangeArrowheads="1"/>
              </p:cNvSpPr>
              <p:nvPr/>
            </p:nvSpPr>
            <p:spPr bwMode="auto">
              <a:xfrm>
                <a:off x="4045" y="933"/>
                <a:ext cx="1260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Picardie</a:t>
                </a:r>
                <a:endParaRPr lang="fr-FR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73" name="Group 20"/>
            <p:cNvGrpSpPr>
              <a:grpSpLocks/>
            </p:cNvGrpSpPr>
            <p:nvPr/>
          </p:nvGrpSpPr>
          <p:grpSpPr bwMode="auto">
            <a:xfrm>
              <a:off x="4849" y="774"/>
              <a:ext cx="1763" cy="2259"/>
              <a:chOff x="4849" y="774"/>
              <a:chExt cx="1815" cy="2433"/>
            </a:xfrm>
          </p:grpSpPr>
          <p:sp>
            <p:nvSpPr>
              <p:cNvPr id="206" name="Freeform 22"/>
              <p:cNvSpPr>
                <a:spLocks/>
              </p:cNvSpPr>
              <p:nvPr/>
            </p:nvSpPr>
            <p:spPr bwMode="auto">
              <a:xfrm>
                <a:off x="4995" y="774"/>
                <a:ext cx="1581" cy="2433"/>
              </a:xfrm>
              <a:custGeom>
                <a:avLst/>
                <a:gdLst>
                  <a:gd name="T0" fmla="*/ 1200 w 1581"/>
                  <a:gd name="T1" fmla="*/ 127 h 4868"/>
                  <a:gd name="T2" fmla="*/ 1161 w 1581"/>
                  <a:gd name="T3" fmla="*/ 115 h 4868"/>
                  <a:gd name="T4" fmla="*/ 965 w 1581"/>
                  <a:gd name="T5" fmla="*/ 87 h 4868"/>
                  <a:gd name="T6" fmla="*/ 888 w 1581"/>
                  <a:gd name="T7" fmla="*/ 63 h 4868"/>
                  <a:gd name="T8" fmla="*/ 844 w 1581"/>
                  <a:gd name="T9" fmla="*/ 25 h 4868"/>
                  <a:gd name="T10" fmla="*/ 844 w 1581"/>
                  <a:gd name="T11" fmla="*/ 0 h 4868"/>
                  <a:gd name="T12" fmla="*/ 755 w 1581"/>
                  <a:gd name="T13" fmla="*/ 41 h 4868"/>
                  <a:gd name="T14" fmla="*/ 538 w 1581"/>
                  <a:gd name="T15" fmla="*/ 49 h 4868"/>
                  <a:gd name="T16" fmla="*/ 499 w 1581"/>
                  <a:gd name="T17" fmla="*/ 74 h 4868"/>
                  <a:gd name="T18" fmla="*/ 499 w 1581"/>
                  <a:gd name="T19" fmla="*/ 99 h 4868"/>
                  <a:gd name="T20" fmla="*/ 379 w 1581"/>
                  <a:gd name="T21" fmla="*/ 128 h 4868"/>
                  <a:gd name="T22" fmla="*/ 369 w 1581"/>
                  <a:gd name="T23" fmla="*/ 193 h 4868"/>
                  <a:gd name="T24" fmla="*/ 167 w 1581"/>
                  <a:gd name="T25" fmla="*/ 202 h 4868"/>
                  <a:gd name="T26" fmla="*/ 196 w 1581"/>
                  <a:gd name="T27" fmla="*/ 243 h 4868"/>
                  <a:gd name="T28" fmla="*/ 138 w 1581"/>
                  <a:gd name="T29" fmla="*/ 260 h 4868"/>
                  <a:gd name="T30" fmla="*/ 163 w 1581"/>
                  <a:gd name="T31" fmla="*/ 275 h 4868"/>
                  <a:gd name="T32" fmla="*/ 45 w 1581"/>
                  <a:gd name="T33" fmla="*/ 315 h 4868"/>
                  <a:gd name="T34" fmla="*/ 0 w 1581"/>
                  <a:gd name="T35" fmla="*/ 331 h 4868"/>
                  <a:gd name="T36" fmla="*/ 93 w 1581"/>
                  <a:gd name="T37" fmla="*/ 369 h 4868"/>
                  <a:gd name="T38" fmla="*/ 2 w 1581"/>
                  <a:gd name="T39" fmla="*/ 390 h 4868"/>
                  <a:gd name="T40" fmla="*/ 65 w 1581"/>
                  <a:gd name="T41" fmla="*/ 429 h 4868"/>
                  <a:gd name="T42" fmla="*/ 171 w 1581"/>
                  <a:gd name="T43" fmla="*/ 482 h 4868"/>
                  <a:gd name="T44" fmla="*/ 256 w 1581"/>
                  <a:gd name="T45" fmla="*/ 489 h 4868"/>
                  <a:gd name="T46" fmla="*/ 526 w 1581"/>
                  <a:gd name="T47" fmla="*/ 525 h 4868"/>
                  <a:gd name="T48" fmla="*/ 604 w 1581"/>
                  <a:gd name="T49" fmla="*/ 523 h 4868"/>
                  <a:gd name="T50" fmla="*/ 769 w 1581"/>
                  <a:gd name="T51" fmla="*/ 504 h 4868"/>
                  <a:gd name="T52" fmla="*/ 892 w 1581"/>
                  <a:gd name="T53" fmla="*/ 519 h 4868"/>
                  <a:gd name="T54" fmla="*/ 926 w 1581"/>
                  <a:gd name="T55" fmla="*/ 534 h 4868"/>
                  <a:gd name="T56" fmla="*/ 997 w 1581"/>
                  <a:gd name="T57" fmla="*/ 544 h 4868"/>
                  <a:gd name="T58" fmla="*/ 970 w 1581"/>
                  <a:gd name="T59" fmla="*/ 565 h 4868"/>
                  <a:gd name="T60" fmla="*/ 1147 w 1581"/>
                  <a:gd name="T61" fmla="*/ 591 h 4868"/>
                  <a:gd name="T62" fmla="*/ 1193 w 1581"/>
                  <a:gd name="T63" fmla="*/ 608 h 4868"/>
                  <a:gd name="T64" fmla="*/ 1269 w 1581"/>
                  <a:gd name="T65" fmla="*/ 600 h 4868"/>
                  <a:gd name="T66" fmla="*/ 1386 w 1581"/>
                  <a:gd name="T67" fmla="*/ 576 h 4868"/>
                  <a:gd name="T68" fmla="*/ 1467 w 1581"/>
                  <a:gd name="T69" fmla="*/ 579 h 4868"/>
                  <a:gd name="T70" fmla="*/ 1504 w 1581"/>
                  <a:gd name="T71" fmla="*/ 538 h 4868"/>
                  <a:gd name="T72" fmla="*/ 1581 w 1581"/>
                  <a:gd name="T73" fmla="*/ 527 h 4868"/>
                  <a:gd name="T74" fmla="*/ 1579 w 1581"/>
                  <a:gd name="T75" fmla="*/ 521 h 4868"/>
                  <a:gd name="T76" fmla="*/ 1518 w 1581"/>
                  <a:gd name="T77" fmla="*/ 516 h 4868"/>
                  <a:gd name="T78" fmla="*/ 1431 w 1581"/>
                  <a:gd name="T79" fmla="*/ 486 h 4868"/>
                  <a:gd name="T80" fmla="*/ 1261 w 1581"/>
                  <a:gd name="T81" fmla="*/ 417 h 4868"/>
                  <a:gd name="T82" fmla="*/ 1040 w 1581"/>
                  <a:gd name="T83" fmla="*/ 368 h 4868"/>
                  <a:gd name="T84" fmla="*/ 979 w 1581"/>
                  <a:gd name="T85" fmla="*/ 333 h 4868"/>
                  <a:gd name="T86" fmla="*/ 947 w 1581"/>
                  <a:gd name="T87" fmla="*/ 293 h 4868"/>
                  <a:gd name="T88" fmla="*/ 1004 w 1581"/>
                  <a:gd name="T89" fmla="*/ 273 h 4868"/>
                  <a:gd name="T90" fmla="*/ 979 w 1581"/>
                  <a:gd name="T91" fmla="*/ 253 h 4868"/>
                  <a:gd name="T92" fmla="*/ 1009 w 1581"/>
                  <a:gd name="T93" fmla="*/ 204 h 4868"/>
                  <a:gd name="T94" fmla="*/ 1038 w 1581"/>
                  <a:gd name="T95" fmla="*/ 175 h 4868"/>
                  <a:gd name="T96" fmla="*/ 1054 w 1581"/>
                  <a:gd name="T97" fmla="*/ 134 h 4868"/>
                  <a:gd name="T98" fmla="*/ 1174 w 1581"/>
                  <a:gd name="T99" fmla="*/ 132 h 486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581"/>
                  <a:gd name="T151" fmla="*/ 0 h 4868"/>
                  <a:gd name="T152" fmla="*/ 1581 w 1581"/>
                  <a:gd name="T153" fmla="*/ 4868 h 486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581" h="4868">
                    <a:moveTo>
                      <a:pt x="1202" y="1016"/>
                    </a:moveTo>
                    <a:lnTo>
                      <a:pt x="1200" y="1016"/>
                    </a:lnTo>
                    <a:lnTo>
                      <a:pt x="1160" y="1024"/>
                    </a:lnTo>
                    <a:lnTo>
                      <a:pt x="1161" y="926"/>
                    </a:lnTo>
                    <a:lnTo>
                      <a:pt x="1068" y="880"/>
                    </a:lnTo>
                    <a:lnTo>
                      <a:pt x="965" y="698"/>
                    </a:lnTo>
                    <a:lnTo>
                      <a:pt x="874" y="702"/>
                    </a:lnTo>
                    <a:lnTo>
                      <a:pt x="888" y="506"/>
                    </a:lnTo>
                    <a:lnTo>
                      <a:pt x="844" y="330"/>
                    </a:lnTo>
                    <a:lnTo>
                      <a:pt x="844" y="202"/>
                    </a:lnTo>
                    <a:lnTo>
                      <a:pt x="885" y="48"/>
                    </a:lnTo>
                    <a:lnTo>
                      <a:pt x="844" y="0"/>
                    </a:lnTo>
                    <a:lnTo>
                      <a:pt x="781" y="132"/>
                    </a:lnTo>
                    <a:lnTo>
                      <a:pt x="755" y="328"/>
                    </a:lnTo>
                    <a:lnTo>
                      <a:pt x="621" y="448"/>
                    </a:lnTo>
                    <a:lnTo>
                      <a:pt x="538" y="394"/>
                    </a:lnTo>
                    <a:lnTo>
                      <a:pt x="486" y="416"/>
                    </a:lnTo>
                    <a:lnTo>
                      <a:pt x="499" y="596"/>
                    </a:lnTo>
                    <a:lnTo>
                      <a:pt x="478" y="704"/>
                    </a:lnTo>
                    <a:lnTo>
                      <a:pt x="499" y="798"/>
                    </a:lnTo>
                    <a:lnTo>
                      <a:pt x="422" y="1016"/>
                    </a:lnTo>
                    <a:lnTo>
                      <a:pt x="379" y="1026"/>
                    </a:lnTo>
                    <a:lnTo>
                      <a:pt x="385" y="1463"/>
                    </a:lnTo>
                    <a:lnTo>
                      <a:pt x="369" y="1551"/>
                    </a:lnTo>
                    <a:lnTo>
                      <a:pt x="288" y="1493"/>
                    </a:lnTo>
                    <a:lnTo>
                      <a:pt x="167" y="1617"/>
                    </a:lnTo>
                    <a:lnTo>
                      <a:pt x="147" y="1697"/>
                    </a:lnTo>
                    <a:lnTo>
                      <a:pt x="196" y="1945"/>
                    </a:lnTo>
                    <a:lnTo>
                      <a:pt x="113" y="2011"/>
                    </a:lnTo>
                    <a:lnTo>
                      <a:pt x="138" y="2085"/>
                    </a:lnTo>
                    <a:lnTo>
                      <a:pt x="124" y="2171"/>
                    </a:lnTo>
                    <a:lnTo>
                      <a:pt x="163" y="2207"/>
                    </a:lnTo>
                    <a:lnTo>
                      <a:pt x="46" y="2521"/>
                    </a:lnTo>
                    <a:lnTo>
                      <a:pt x="45" y="2521"/>
                    </a:lnTo>
                    <a:lnTo>
                      <a:pt x="39" y="2583"/>
                    </a:lnTo>
                    <a:lnTo>
                      <a:pt x="0" y="2651"/>
                    </a:lnTo>
                    <a:lnTo>
                      <a:pt x="53" y="2907"/>
                    </a:lnTo>
                    <a:lnTo>
                      <a:pt x="93" y="2957"/>
                    </a:lnTo>
                    <a:lnTo>
                      <a:pt x="48" y="3106"/>
                    </a:lnTo>
                    <a:lnTo>
                      <a:pt x="2" y="3128"/>
                    </a:lnTo>
                    <a:lnTo>
                      <a:pt x="8" y="3392"/>
                    </a:lnTo>
                    <a:lnTo>
                      <a:pt x="65" y="3436"/>
                    </a:lnTo>
                    <a:lnTo>
                      <a:pt x="133" y="3606"/>
                    </a:lnTo>
                    <a:lnTo>
                      <a:pt x="171" y="3862"/>
                    </a:lnTo>
                    <a:lnTo>
                      <a:pt x="201" y="3794"/>
                    </a:lnTo>
                    <a:lnTo>
                      <a:pt x="256" y="3920"/>
                    </a:lnTo>
                    <a:lnTo>
                      <a:pt x="333" y="4254"/>
                    </a:lnTo>
                    <a:lnTo>
                      <a:pt x="526" y="4206"/>
                    </a:lnTo>
                    <a:lnTo>
                      <a:pt x="571" y="4248"/>
                    </a:lnTo>
                    <a:lnTo>
                      <a:pt x="604" y="4188"/>
                    </a:lnTo>
                    <a:lnTo>
                      <a:pt x="697" y="4160"/>
                    </a:lnTo>
                    <a:lnTo>
                      <a:pt x="769" y="4038"/>
                    </a:lnTo>
                    <a:lnTo>
                      <a:pt x="883" y="4074"/>
                    </a:lnTo>
                    <a:lnTo>
                      <a:pt x="892" y="4160"/>
                    </a:lnTo>
                    <a:lnTo>
                      <a:pt x="931" y="4190"/>
                    </a:lnTo>
                    <a:lnTo>
                      <a:pt x="926" y="4280"/>
                    </a:lnTo>
                    <a:lnTo>
                      <a:pt x="971" y="4288"/>
                    </a:lnTo>
                    <a:lnTo>
                      <a:pt x="997" y="4358"/>
                    </a:lnTo>
                    <a:lnTo>
                      <a:pt x="1014" y="4450"/>
                    </a:lnTo>
                    <a:lnTo>
                      <a:pt x="970" y="4524"/>
                    </a:lnTo>
                    <a:lnTo>
                      <a:pt x="1006" y="4672"/>
                    </a:lnTo>
                    <a:lnTo>
                      <a:pt x="1147" y="4732"/>
                    </a:lnTo>
                    <a:lnTo>
                      <a:pt x="1193" y="4780"/>
                    </a:lnTo>
                    <a:lnTo>
                      <a:pt x="1193" y="4868"/>
                    </a:lnTo>
                    <a:lnTo>
                      <a:pt x="1268" y="4808"/>
                    </a:lnTo>
                    <a:lnTo>
                      <a:pt x="1269" y="4806"/>
                    </a:lnTo>
                    <a:lnTo>
                      <a:pt x="1285" y="4732"/>
                    </a:lnTo>
                    <a:lnTo>
                      <a:pt x="1386" y="4612"/>
                    </a:lnTo>
                    <a:lnTo>
                      <a:pt x="1419" y="4668"/>
                    </a:lnTo>
                    <a:lnTo>
                      <a:pt x="1467" y="4636"/>
                    </a:lnTo>
                    <a:lnTo>
                      <a:pt x="1472" y="4382"/>
                    </a:lnTo>
                    <a:lnTo>
                      <a:pt x="1504" y="4308"/>
                    </a:lnTo>
                    <a:lnTo>
                      <a:pt x="1547" y="4320"/>
                    </a:lnTo>
                    <a:lnTo>
                      <a:pt x="1581" y="4220"/>
                    </a:lnTo>
                    <a:lnTo>
                      <a:pt x="1579" y="4176"/>
                    </a:lnTo>
                    <a:lnTo>
                      <a:pt x="1579" y="4174"/>
                    </a:lnTo>
                    <a:lnTo>
                      <a:pt x="1558" y="4098"/>
                    </a:lnTo>
                    <a:lnTo>
                      <a:pt x="1518" y="4130"/>
                    </a:lnTo>
                    <a:lnTo>
                      <a:pt x="1514" y="4032"/>
                    </a:lnTo>
                    <a:lnTo>
                      <a:pt x="1431" y="3890"/>
                    </a:lnTo>
                    <a:lnTo>
                      <a:pt x="1457" y="3630"/>
                    </a:lnTo>
                    <a:lnTo>
                      <a:pt x="1261" y="3338"/>
                    </a:lnTo>
                    <a:lnTo>
                      <a:pt x="1298" y="3264"/>
                    </a:lnTo>
                    <a:lnTo>
                      <a:pt x="1040" y="2947"/>
                    </a:lnTo>
                    <a:lnTo>
                      <a:pt x="987" y="2789"/>
                    </a:lnTo>
                    <a:lnTo>
                      <a:pt x="979" y="2665"/>
                    </a:lnTo>
                    <a:lnTo>
                      <a:pt x="929" y="2523"/>
                    </a:lnTo>
                    <a:lnTo>
                      <a:pt x="947" y="2345"/>
                    </a:lnTo>
                    <a:lnTo>
                      <a:pt x="994" y="2313"/>
                    </a:lnTo>
                    <a:lnTo>
                      <a:pt x="1004" y="2191"/>
                    </a:lnTo>
                    <a:lnTo>
                      <a:pt x="963" y="2149"/>
                    </a:lnTo>
                    <a:lnTo>
                      <a:pt x="979" y="2027"/>
                    </a:lnTo>
                    <a:lnTo>
                      <a:pt x="946" y="1749"/>
                    </a:lnTo>
                    <a:lnTo>
                      <a:pt x="1009" y="1639"/>
                    </a:lnTo>
                    <a:lnTo>
                      <a:pt x="990" y="1559"/>
                    </a:lnTo>
                    <a:lnTo>
                      <a:pt x="1038" y="1407"/>
                    </a:lnTo>
                    <a:lnTo>
                      <a:pt x="1025" y="1140"/>
                    </a:lnTo>
                    <a:lnTo>
                      <a:pt x="1054" y="1078"/>
                    </a:lnTo>
                    <a:lnTo>
                      <a:pt x="1141" y="1140"/>
                    </a:lnTo>
                    <a:lnTo>
                      <a:pt x="1174" y="1060"/>
                    </a:lnTo>
                    <a:lnTo>
                      <a:pt x="1202" y="101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207" name="Text Box 21"/>
              <p:cNvSpPr txBox="1">
                <a:spLocks noChangeArrowheads="1"/>
              </p:cNvSpPr>
              <p:nvPr/>
            </p:nvSpPr>
            <p:spPr bwMode="auto">
              <a:xfrm>
                <a:off x="4849" y="2161"/>
                <a:ext cx="1815" cy="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sp>
        </p:grpSp>
        <p:grpSp>
          <p:nvGrpSpPr>
            <p:cNvPr id="174" name="Group 17"/>
            <p:cNvGrpSpPr>
              <a:grpSpLocks/>
            </p:cNvGrpSpPr>
            <p:nvPr/>
          </p:nvGrpSpPr>
          <p:grpSpPr bwMode="auto">
            <a:xfrm>
              <a:off x="5893" y="1244"/>
              <a:ext cx="1640" cy="1537"/>
              <a:chOff x="5893" y="1244"/>
              <a:chExt cx="1688" cy="1656"/>
            </a:xfrm>
          </p:grpSpPr>
          <p:sp>
            <p:nvSpPr>
              <p:cNvPr id="204" name="Freeform 19"/>
              <p:cNvSpPr>
                <a:spLocks/>
              </p:cNvSpPr>
              <p:nvPr/>
            </p:nvSpPr>
            <p:spPr bwMode="auto">
              <a:xfrm>
                <a:off x="5893" y="1244"/>
                <a:ext cx="1688" cy="1656"/>
              </a:xfrm>
              <a:custGeom>
                <a:avLst/>
                <a:gdLst>
                  <a:gd name="T0" fmla="*/ 1687 w 1688"/>
                  <a:gd name="T1" fmla="*/ 114 h 3312"/>
                  <a:gd name="T2" fmla="*/ 1466 w 1688"/>
                  <a:gd name="T3" fmla="*/ 102 h 3312"/>
                  <a:gd name="T4" fmla="*/ 1322 w 1688"/>
                  <a:gd name="T5" fmla="*/ 102 h 3312"/>
                  <a:gd name="T6" fmla="*/ 1241 w 1688"/>
                  <a:gd name="T7" fmla="*/ 82 h 3312"/>
                  <a:gd name="T8" fmla="*/ 1194 w 1688"/>
                  <a:gd name="T9" fmla="*/ 99 h 3312"/>
                  <a:gd name="T10" fmla="*/ 1029 w 1688"/>
                  <a:gd name="T11" fmla="*/ 61 h 3312"/>
                  <a:gd name="T12" fmla="*/ 957 w 1688"/>
                  <a:gd name="T13" fmla="*/ 31 h 3312"/>
                  <a:gd name="T14" fmla="*/ 720 w 1688"/>
                  <a:gd name="T15" fmla="*/ 34 h 3312"/>
                  <a:gd name="T16" fmla="*/ 593 w 1688"/>
                  <a:gd name="T17" fmla="*/ 25 h 3312"/>
                  <a:gd name="T18" fmla="*/ 439 w 1688"/>
                  <a:gd name="T19" fmla="*/ 15 h 3312"/>
                  <a:gd name="T20" fmla="*/ 334 w 1688"/>
                  <a:gd name="T21" fmla="*/ 28 h 3312"/>
                  <a:gd name="T22" fmla="*/ 275 w 1688"/>
                  <a:gd name="T23" fmla="*/ 0 h 3312"/>
                  <a:gd name="T24" fmla="*/ 272 w 1688"/>
                  <a:gd name="T25" fmla="*/ 1 h 3312"/>
                  <a:gd name="T26" fmla="*/ 212 w 1688"/>
                  <a:gd name="T27" fmla="*/ 16 h 3312"/>
                  <a:gd name="T28" fmla="*/ 96 w 1688"/>
                  <a:gd name="T29" fmla="*/ 16 h 3312"/>
                  <a:gd name="T30" fmla="*/ 61 w 1688"/>
                  <a:gd name="T31" fmla="*/ 69 h 3312"/>
                  <a:gd name="T32" fmla="*/ 17 w 1688"/>
                  <a:gd name="T33" fmla="*/ 92 h 3312"/>
                  <a:gd name="T34" fmla="*/ 34 w 1688"/>
                  <a:gd name="T35" fmla="*/ 142 h 3312"/>
                  <a:gd name="T36" fmla="*/ 65 w 1688"/>
                  <a:gd name="T37" fmla="*/ 163 h 3312"/>
                  <a:gd name="T38" fmla="*/ 0 w 1688"/>
                  <a:gd name="T39" fmla="*/ 189 h 3312"/>
                  <a:gd name="T40" fmla="*/ 58 w 1688"/>
                  <a:gd name="T41" fmla="*/ 222 h 3312"/>
                  <a:gd name="T42" fmla="*/ 369 w 1688"/>
                  <a:gd name="T43" fmla="*/ 282 h 3312"/>
                  <a:gd name="T44" fmla="*/ 528 w 1688"/>
                  <a:gd name="T45" fmla="*/ 327 h 3312"/>
                  <a:gd name="T46" fmla="*/ 585 w 1688"/>
                  <a:gd name="T47" fmla="*/ 378 h 3312"/>
                  <a:gd name="T48" fmla="*/ 629 w 1688"/>
                  <a:gd name="T49" fmla="*/ 386 h 3312"/>
                  <a:gd name="T50" fmla="*/ 773 w 1688"/>
                  <a:gd name="T51" fmla="*/ 373 h 3312"/>
                  <a:gd name="T52" fmla="*/ 967 w 1688"/>
                  <a:gd name="T53" fmla="*/ 383 h 3312"/>
                  <a:gd name="T54" fmla="*/ 1122 w 1688"/>
                  <a:gd name="T55" fmla="*/ 389 h 3312"/>
                  <a:gd name="T56" fmla="*/ 1264 w 1688"/>
                  <a:gd name="T57" fmla="*/ 412 h 3312"/>
                  <a:gd name="T58" fmla="*/ 1306 w 1688"/>
                  <a:gd name="T59" fmla="*/ 403 h 3312"/>
                  <a:gd name="T60" fmla="*/ 1380 w 1688"/>
                  <a:gd name="T61" fmla="*/ 349 h 3312"/>
                  <a:gd name="T62" fmla="*/ 1459 w 1688"/>
                  <a:gd name="T63" fmla="*/ 294 h 3312"/>
                  <a:gd name="T64" fmla="*/ 1400 w 1688"/>
                  <a:gd name="T65" fmla="*/ 247 h 3312"/>
                  <a:gd name="T66" fmla="*/ 1424 w 1688"/>
                  <a:gd name="T67" fmla="*/ 243 h 3312"/>
                  <a:gd name="T68" fmla="*/ 1504 w 1688"/>
                  <a:gd name="T69" fmla="*/ 186 h 3312"/>
                  <a:gd name="T70" fmla="*/ 1394 w 1688"/>
                  <a:gd name="T71" fmla="*/ 171 h 3312"/>
                  <a:gd name="T72" fmla="*/ 1337 w 1688"/>
                  <a:gd name="T73" fmla="*/ 175 h 3312"/>
                  <a:gd name="T74" fmla="*/ 1279 w 1688"/>
                  <a:gd name="T75" fmla="*/ 156 h 3312"/>
                  <a:gd name="T76" fmla="*/ 1366 w 1688"/>
                  <a:gd name="T77" fmla="*/ 125 h 3312"/>
                  <a:gd name="T78" fmla="*/ 1642 w 1688"/>
                  <a:gd name="T79" fmla="*/ 142 h 3312"/>
                  <a:gd name="T80" fmla="*/ 1688 w 1688"/>
                  <a:gd name="T81" fmla="*/ 114 h 331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88"/>
                  <a:gd name="T124" fmla="*/ 0 h 3312"/>
                  <a:gd name="T125" fmla="*/ 1688 w 1688"/>
                  <a:gd name="T126" fmla="*/ 3312 h 331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88" h="3312">
                    <a:moveTo>
                      <a:pt x="1686" y="911"/>
                    </a:moveTo>
                    <a:lnTo>
                      <a:pt x="1687" y="907"/>
                    </a:lnTo>
                    <a:lnTo>
                      <a:pt x="1564" y="685"/>
                    </a:lnTo>
                    <a:lnTo>
                      <a:pt x="1466" y="811"/>
                    </a:lnTo>
                    <a:lnTo>
                      <a:pt x="1361" y="775"/>
                    </a:lnTo>
                    <a:lnTo>
                      <a:pt x="1322" y="813"/>
                    </a:lnTo>
                    <a:lnTo>
                      <a:pt x="1287" y="693"/>
                    </a:lnTo>
                    <a:lnTo>
                      <a:pt x="1241" y="651"/>
                    </a:lnTo>
                    <a:lnTo>
                      <a:pt x="1198" y="697"/>
                    </a:lnTo>
                    <a:lnTo>
                      <a:pt x="1194" y="787"/>
                    </a:lnTo>
                    <a:lnTo>
                      <a:pt x="1152" y="765"/>
                    </a:lnTo>
                    <a:lnTo>
                      <a:pt x="1029" y="487"/>
                    </a:lnTo>
                    <a:lnTo>
                      <a:pt x="1003" y="307"/>
                    </a:lnTo>
                    <a:lnTo>
                      <a:pt x="957" y="245"/>
                    </a:lnTo>
                    <a:lnTo>
                      <a:pt x="788" y="165"/>
                    </a:lnTo>
                    <a:lnTo>
                      <a:pt x="720" y="271"/>
                    </a:lnTo>
                    <a:lnTo>
                      <a:pt x="677" y="275"/>
                    </a:lnTo>
                    <a:lnTo>
                      <a:pt x="593" y="199"/>
                    </a:lnTo>
                    <a:lnTo>
                      <a:pt x="544" y="114"/>
                    </a:lnTo>
                    <a:lnTo>
                      <a:pt x="439" y="114"/>
                    </a:lnTo>
                    <a:lnTo>
                      <a:pt x="420" y="199"/>
                    </a:lnTo>
                    <a:lnTo>
                      <a:pt x="334" y="221"/>
                    </a:lnTo>
                    <a:lnTo>
                      <a:pt x="281" y="0"/>
                    </a:lnTo>
                    <a:lnTo>
                      <a:pt x="275" y="0"/>
                    </a:lnTo>
                    <a:lnTo>
                      <a:pt x="273" y="2"/>
                    </a:lnTo>
                    <a:lnTo>
                      <a:pt x="272" y="2"/>
                    </a:lnTo>
                    <a:lnTo>
                      <a:pt x="245" y="46"/>
                    </a:lnTo>
                    <a:lnTo>
                      <a:pt x="212" y="126"/>
                    </a:lnTo>
                    <a:lnTo>
                      <a:pt x="125" y="64"/>
                    </a:lnTo>
                    <a:lnTo>
                      <a:pt x="96" y="126"/>
                    </a:lnTo>
                    <a:lnTo>
                      <a:pt x="109" y="393"/>
                    </a:lnTo>
                    <a:lnTo>
                      <a:pt x="61" y="545"/>
                    </a:lnTo>
                    <a:lnTo>
                      <a:pt x="80" y="625"/>
                    </a:lnTo>
                    <a:lnTo>
                      <a:pt x="17" y="735"/>
                    </a:lnTo>
                    <a:lnTo>
                      <a:pt x="50" y="1013"/>
                    </a:lnTo>
                    <a:lnTo>
                      <a:pt x="34" y="1135"/>
                    </a:lnTo>
                    <a:lnTo>
                      <a:pt x="75" y="1177"/>
                    </a:lnTo>
                    <a:lnTo>
                      <a:pt x="65" y="1299"/>
                    </a:lnTo>
                    <a:lnTo>
                      <a:pt x="18" y="1331"/>
                    </a:lnTo>
                    <a:lnTo>
                      <a:pt x="0" y="1509"/>
                    </a:lnTo>
                    <a:lnTo>
                      <a:pt x="50" y="1651"/>
                    </a:lnTo>
                    <a:lnTo>
                      <a:pt x="58" y="1775"/>
                    </a:lnTo>
                    <a:lnTo>
                      <a:pt x="111" y="1933"/>
                    </a:lnTo>
                    <a:lnTo>
                      <a:pt x="369" y="2250"/>
                    </a:lnTo>
                    <a:lnTo>
                      <a:pt x="332" y="2324"/>
                    </a:lnTo>
                    <a:lnTo>
                      <a:pt x="528" y="2616"/>
                    </a:lnTo>
                    <a:lnTo>
                      <a:pt x="502" y="2876"/>
                    </a:lnTo>
                    <a:lnTo>
                      <a:pt x="585" y="3018"/>
                    </a:lnTo>
                    <a:lnTo>
                      <a:pt x="589" y="3116"/>
                    </a:lnTo>
                    <a:lnTo>
                      <a:pt x="629" y="3084"/>
                    </a:lnTo>
                    <a:lnTo>
                      <a:pt x="650" y="3160"/>
                    </a:lnTo>
                    <a:lnTo>
                      <a:pt x="773" y="2984"/>
                    </a:lnTo>
                    <a:lnTo>
                      <a:pt x="881" y="3114"/>
                    </a:lnTo>
                    <a:lnTo>
                      <a:pt x="967" y="3064"/>
                    </a:lnTo>
                    <a:lnTo>
                      <a:pt x="1044" y="3178"/>
                    </a:lnTo>
                    <a:lnTo>
                      <a:pt x="1122" y="3110"/>
                    </a:lnTo>
                    <a:lnTo>
                      <a:pt x="1250" y="3312"/>
                    </a:lnTo>
                    <a:lnTo>
                      <a:pt x="1264" y="3294"/>
                    </a:lnTo>
                    <a:lnTo>
                      <a:pt x="1265" y="3294"/>
                    </a:lnTo>
                    <a:lnTo>
                      <a:pt x="1306" y="3218"/>
                    </a:lnTo>
                    <a:lnTo>
                      <a:pt x="1307" y="3032"/>
                    </a:lnTo>
                    <a:lnTo>
                      <a:pt x="1380" y="2790"/>
                    </a:lnTo>
                    <a:lnTo>
                      <a:pt x="1443" y="2376"/>
                    </a:lnTo>
                    <a:lnTo>
                      <a:pt x="1459" y="2350"/>
                    </a:lnTo>
                    <a:lnTo>
                      <a:pt x="1380" y="2278"/>
                    </a:lnTo>
                    <a:lnTo>
                      <a:pt x="1400" y="1973"/>
                    </a:lnTo>
                    <a:lnTo>
                      <a:pt x="1371" y="1933"/>
                    </a:lnTo>
                    <a:lnTo>
                      <a:pt x="1424" y="1943"/>
                    </a:lnTo>
                    <a:lnTo>
                      <a:pt x="1459" y="1889"/>
                    </a:lnTo>
                    <a:lnTo>
                      <a:pt x="1504" y="1481"/>
                    </a:lnTo>
                    <a:lnTo>
                      <a:pt x="1437" y="1377"/>
                    </a:lnTo>
                    <a:lnTo>
                      <a:pt x="1394" y="1365"/>
                    </a:lnTo>
                    <a:lnTo>
                      <a:pt x="1372" y="1441"/>
                    </a:lnTo>
                    <a:lnTo>
                      <a:pt x="1337" y="1395"/>
                    </a:lnTo>
                    <a:lnTo>
                      <a:pt x="1362" y="1317"/>
                    </a:lnTo>
                    <a:lnTo>
                      <a:pt x="1279" y="1245"/>
                    </a:lnTo>
                    <a:lnTo>
                      <a:pt x="1353" y="911"/>
                    </a:lnTo>
                    <a:lnTo>
                      <a:pt x="1366" y="999"/>
                    </a:lnTo>
                    <a:lnTo>
                      <a:pt x="1505" y="1139"/>
                    </a:lnTo>
                    <a:lnTo>
                      <a:pt x="1642" y="1133"/>
                    </a:lnTo>
                    <a:lnTo>
                      <a:pt x="1664" y="1049"/>
                    </a:lnTo>
                    <a:lnTo>
                      <a:pt x="1688" y="911"/>
                    </a:lnTo>
                    <a:lnTo>
                      <a:pt x="1686" y="911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205" name="Text Box 91"/>
              <p:cNvSpPr txBox="1">
                <a:spLocks noChangeArrowheads="1"/>
              </p:cNvSpPr>
              <p:nvPr/>
            </p:nvSpPr>
            <p:spPr bwMode="auto">
              <a:xfrm>
                <a:off x="5988" y="1479"/>
                <a:ext cx="1335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Lorraine</a:t>
                </a:r>
                <a:endParaRPr lang="fr-FR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75" name="Group 14"/>
            <p:cNvGrpSpPr>
              <a:grpSpLocks/>
            </p:cNvGrpSpPr>
            <p:nvPr/>
          </p:nvGrpSpPr>
          <p:grpSpPr bwMode="auto">
            <a:xfrm>
              <a:off x="7124" y="1667"/>
              <a:ext cx="1007" cy="1426"/>
              <a:chOff x="7122" y="1667"/>
              <a:chExt cx="1036" cy="1536"/>
            </a:xfrm>
          </p:grpSpPr>
          <p:sp>
            <p:nvSpPr>
              <p:cNvPr id="202" name="Freeform 16"/>
              <p:cNvSpPr>
                <a:spLocks/>
              </p:cNvSpPr>
              <p:nvPr/>
            </p:nvSpPr>
            <p:spPr bwMode="auto">
              <a:xfrm>
                <a:off x="7122" y="1667"/>
                <a:ext cx="783" cy="1536"/>
              </a:xfrm>
              <a:custGeom>
                <a:avLst/>
                <a:gdLst>
                  <a:gd name="T0" fmla="*/ 426 w 783"/>
                  <a:gd name="T1" fmla="*/ 1 h 3072"/>
                  <a:gd name="T2" fmla="*/ 423 w 783"/>
                  <a:gd name="T3" fmla="*/ 0 h 3072"/>
                  <a:gd name="T4" fmla="*/ 399 w 783"/>
                  <a:gd name="T5" fmla="*/ 18 h 3072"/>
                  <a:gd name="T6" fmla="*/ 377 w 783"/>
                  <a:gd name="T7" fmla="*/ 28 h 3072"/>
                  <a:gd name="T8" fmla="*/ 240 w 783"/>
                  <a:gd name="T9" fmla="*/ 29 h 3072"/>
                  <a:gd name="T10" fmla="*/ 101 w 783"/>
                  <a:gd name="T11" fmla="*/ 11 h 3072"/>
                  <a:gd name="T12" fmla="*/ 88 w 783"/>
                  <a:gd name="T13" fmla="*/ 0 h 3072"/>
                  <a:gd name="T14" fmla="*/ 14 w 783"/>
                  <a:gd name="T15" fmla="*/ 42 h 3072"/>
                  <a:gd name="T16" fmla="*/ 97 w 783"/>
                  <a:gd name="T17" fmla="*/ 51 h 3072"/>
                  <a:gd name="T18" fmla="*/ 72 w 783"/>
                  <a:gd name="T19" fmla="*/ 61 h 3072"/>
                  <a:gd name="T20" fmla="*/ 107 w 783"/>
                  <a:gd name="T21" fmla="*/ 67 h 3072"/>
                  <a:gd name="T22" fmla="*/ 129 w 783"/>
                  <a:gd name="T23" fmla="*/ 57 h 3072"/>
                  <a:gd name="T24" fmla="*/ 172 w 783"/>
                  <a:gd name="T25" fmla="*/ 59 h 3072"/>
                  <a:gd name="T26" fmla="*/ 239 w 783"/>
                  <a:gd name="T27" fmla="*/ 72 h 3072"/>
                  <a:gd name="T28" fmla="*/ 194 w 783"/>
                  <a:gd name="T29" fmla="*/ 123 h 3072"/>
                  <a:gd name="T30" fmla="*/ 159 w 783"/>
                  <a:gd name="T31" fmla="*/ 129 h 3072"/>
                  <a:gd name="T32" fmla="*/ 106 w 783"/>
                  <a:gd name="T33" fmla="*/ 128 h 3072"/>
                  <a:gd name="T34" fmla="*/ 135 w 783"/>
                  <a:gd name="T35" fmla="*/ 133 h 3072"/>
                  <a:gd name="T36" fmla="*/ 115 w 783"/>
                  <a:gd name="T37" fmla="*/ 171 h 3072"/>
                  <a:gd name="T38" fmla="*/ 194 w 783"/>
                  <a:gd name="T39" fmla="*/ 180 h 3072"/>
                  <a:gd name="T40" fmla="*/ 178 w 783"/>
                  <a:gd name="T41" fmla="*/ 184 h 3072"/>
                  <a:gd name="T42" fmla="*/ 115 w 783"/>
                  <a:gd name="T43" fmla="*/ 235 h 3072"/>
                  <a:gd name="T44" fmla="*/ 42 w 783"/>
                  <a:gd name="T45" fmla="*/ 266 h 3072"/>
                  <a:gd name="T46" fmla="*/ 41 w 783"/>
                  <a:gd name="T47" fmla="*/ 289 h 3072"/>
                  <a:gd name="T48" fmla="*/ 0 w 783"/>
                  <a:gd name="T49" fmla="*/ 298 h 3072"/>
                  <a:gd name="T50" fmla="*/ 115 w 783"/>
                  <a:gd name="T51" fmla="*/ 317 h 3072"/>
                  <a:gd name="T52" fmla="*/ 122 w 783"/>
                  <a:gd name="T53" fmla="*/ 352 h 3072"/>
                  <a:gd name="T54" fmla="*/ 165 w 783"/>
                  <a:gd name="T55" fmla="*/ 351 h 3072"/>
                  <a:gd name="T56" fmla="*/ 197 w 783"/>
                  <a:gd name="T57" fmla="*/ 371 h 3072"/>
                  <a:gd name="T58" fmla="*/ 202 w 783"/>
                  <a:gd name="T59" fmla="*/ 371 h 3072"/>
                  <a:gd name="T60" fmla="*/ 247 w 783"/>
                  <a:gd name="T61" fmla="*/ 373 h 3072"/>
                  <a:gd name="T62" fmla="*/ 234 w 783"/>
                  <a:gd name="T63" fmla="*/ 384 h 3072"/>
                  <a:gd name="T64" fmla="*/ 351 w 783"/>
                  <a:gd name="T65" fmla="*/ 384 h 3072"/>
                  <a:gd name="T66" fmla="*/ 392 w 783"/>
                  <a:gd name="T67" fmla="*/ 381 h 3072"/>
                  <a:gd name="T68" fmla="*/ 400 w 783"/>
                  <a:gd name="T69" fmla="*/ 369 h 3072"/>
                  <a:gd name="T70" fmla="*/ 443 w 783"/>
                  <a:gd name="T71" fmla="*/ 369 h 3072"/>
                  <a:gd name="T72" fmla="*/ 446 w 783"/>
                  <a:gd name="T73" fmla="*/ 357 h 3072"/>
                  <a:gd name="T74" fmla="*/ 481 w 783"/>
                  <a:gd name="T75" fmla="*/ 349 h 3072"/>
                  <a:gd name="T76" fmla="*/ 437 w 783"/>
                  <a:gd name="T77" fmla="*/ 319 h 3072"/>
                  <a:gd name="T78" fmla="*/ 478 w 783"/>
                  <a:gd name="T79" fmla="*/ 260 h 3072"/>
                  <a:gd name="T80" fmla="*/ 449 w 783"/>
                  <a:gd name="T81" fmla="*/ 220 h 3072"/>
                  <a:gd name="T82" fmla="*/ 539 w 783"/>
                  <a:gd name="T83" fmla="*/ 168 h 3072"/>
                  <a:gd name="T84" fmla="*/ 561 w 783"/>
                  <a:gd name="T85" fmla="*/ 107 h 3072"/>
                  <a:gd name="T86" fmla="*/ 722 w 783"/>
                  <a:gd name="T87" fmla="*/ 55 h 3072"/>
                  <a:gd name="T88" fmla="*/ 783 w 783"/>
                  <a:gd name="T89" fmla="*/ 14 h 3072"/>
                  <a:gd name="T90" fmla="*/ 652 w 783"/>
                  <a:gd name="T91" fmla="*/ 3 h 3072"/>
                  <a:gd name="T92" fmla="*/ 426 w 783"/>
                  <a:gd name="T93" fmla="*/ 1 h 307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783"/>
                  <a:gd name="T142" fmla="*/ 0 h 3072"/>
                  <a:gd name="T143" fmla="*/ 783 w 783"/>
                  <a:gd name="T144" fmla="*/ 3072 h 307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783" h="3072">
                    <a:moveTo>
                      <a:pt x="426" y="2"/>
                    </a:moveTo>
                    <a:lnTo>
                      <a:pt x="423" y="0"/>
                    </a:lnTo>
                    <a:lnTo>
                      <a:pt x="399" y="138"/>
                    </a:lnTo>
                    <a:lnTo>
                      <a:pt x="377" y="222"/>
                    </a:lnTo>
                    <a:lnTo>
                      <a:pt x="240" y="228"/>
                    </a:lnTo>
                    <a:lnTo>
                      <a:pt x="101" y="88"/>
                    </a:lnTo>
                    <a:lnTo>
                      <a:pt x="88" y="0"/>
                    </a:lnTo>
                    <a:lnTo>
                      <a:pt x="14" y="334"/>
                    </a:lnTo>
                    <a:lnTo>
                      <a:pt x="97" y="406"/>
                    </a:lnTo>
                    <a:lnTo>
                      <a:pt x="72" y="484"/>
                    </a:lnTo>
                    <a:lnTo>
                      <a:pt x="107" y="530"/>
                    </a:lnTo>
                    <a:lnTo>
                      <a:pt x="129" y="454"/>
                    </a:lnTo>
                    <a:lnTo>
                      <a:pt x="172" y="466"/>
                    </a:lnTo>
                    <a:lnTo>
                      <a:pt x="239" y="570"/>
                    </a:lnTo>
                    <a:lnTo>
                      <a:pt x="194" y="978"/>
                    </a:lnTo>
                    <a:lnTo>
                      <a:pt x="159" y="1032"/>
                    </a:lnTo>
                    <a:lnTo>
                      <a:pt x="106" y="1022"/>
                    </a:lnTo>
                    <a:lnTo>
                      <a:pt x="135" y="1062"/>
                    </a:lnTo>
                    <a:lnTo>
                      <a:pt x="115" y="1367"/>
                    </a:lnTo>
                    <a:lnTo>
                      <a:pt x="194" y="1439"/>
                    </a:lnTo>
                    <a:lnTo>
                      <a:pt x="178" y="1465"/>
                    </a:lnTo>
                    <a:lnTo>
                      <a:pt x="115" y="1879"/>
                    </a:lnTo>
                    <a:lnTo>
                      <a:pt x="42" y="2121"/>
                    </a:lnTo>
                    <a:lnTo>
                      <a:pt x="41" y="2307"/>
                    </a:lnTo>
                    <a:lnTo>
                      <a:pt x="0" y="2383"/>
                    </a:lnTo>
                    <a:lnTo>
                      <a:pt x="115" y="2535"/>
                    </a:lnTo>
                    <a:lnTo>
                      <a:pt x="122" y="2809"/>
                    </a:lnTo>
                    <a:lnTo>
                      <a:pt x="165" y="2807"/>
                    </a:lnTo>
                    <a:lnTo>
                      <a:pt x="197" y="2963"/>
                    </a:lnTo>
                    <a:lnTo>
                      <a:pt x="202" y="2961"/>
                    </a:lnTo>
                    <a:lnTo>
                      <a:pt x="247" y="2981"/>
                    </a:lnTo>
                    <a:lnTo>
                      <a:pt x="234" y="3070"/>
                    </a:lnTo>
                    <a:lnTo>
                      <a:pt x="351" y="3072"/>
                    </a:lnTo>
                    <a:lnTo>
                      <a:pt x="392" y="3042"/>
                    </a:lnTo>
                    <a:lnTo>
                      <a:pt x="400" y="2949"/>
                    </a:lnTo>
                    <a:lnTo>
                      <a:pt x="443" y="2945"/>
                    </a:lnTo>
                    <a:lnTo>
                      <a:pt x="446" y="2849"/>
                    </a:lnTo>
                    <a:lnTo>
                      <a:pt x="481" y="2789"/>
                    </a:lnTo>
                    <a:lnTo>
                      <a:pt x="437" y="2551"/>
                    </a:lnTo>
                    <a:lnTo>
                      <a:pt x="478" y="2079"/>
                    </a:lnTo>
                    <a:lnTo>
                      <a:pt x="449" y="1761"/>
                    </a:lnTo>
                    <a:lnTo>
                      <a:pt x="539" y="1337"/>
                    </a:lnTo>
                    <a:lnTo>
                      <a:pt x="561" y="856"/>
                    </a:lnTo>
                    <a:lnTo>
                      <a:pt x="722" y="438"/>
                    </a:lnTo>
                    <a:lnTo>
                      <a:pt x="783" y="112"/>
                    </a:lnTo>
                    <a:lnTo>
                      <a:pt x="652" y="20"/>
                    </a:lnTo>
                    <a:lnTo>
                      <a:pt x="426" y="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203" name="Text Box 15"/>
              <p:cNvSpPr txBox="1">
                <a:spLocks noChangeArrowheads="1"/>
              </p:cNvSpPr>
              <p:nvPr/>
            </p:nvSpPr>
            <p:spPr bwMode="auto">
              <a:xfrm>
                <a:off x="7154" y="1993"/>
                <a:ext cx="1004" cy="6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sz="1000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Alsace</a:t>
                </a: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76" name="Group 11"/>
            <p:cNvGrpSpPr>
              <a:grpSpLocks/>
            </p:cNvGrpSpPr>
            <p:nvPr/>
          </p:nvGrpSpPr>
          <p:grpSpPr bwMode="auto">
            <a:xfrm>
              <a:off x="6126" y="2630"/>
              <a:ext cx="1332" cy="1542"/>
              <a:chOff x="6126" y="2630"/>
              <a:chExt cx="1370" cy="1661"/>
            </a:xfrm>
          </p:grpSpPr>
          <p:sp>
            <p:nvSpPr>
              <p:cNvPr id="200" name="Freeform 13"/>
              <p:cNvSpPr>
                <a:spLocks/>
              </p:cNvSpPr>
              <p:nvPr/>
            </p:nvSpPr>
            <p:spPr bwMode="auto">
              <a:xfrm>
                <a:off x="6170" y="2630"/>
                <a:ext cx="1178" cy="1661"/>
              </a:xfrm>
              <a:custGeom>
                <a:avLst/>
                <a:gdLst>
                  <a:gd name="T0" fmla="*/ 334 w 1178"/>
                  <a:gd name="T1" fmla="*/ 41 h 3322"/>
                  <a:gd name="T2" fmla="*/ 259 w 1178"/>
                  <a:gd name="T3" fmla="*/ 48 h 3322"/>
                  <a:gd name="T4" fmla="*/ 206 w 1178"/>
                  <a:gd name="T5" fmla="*/ 84 h 3322"/>
                  <a:gd name="T6" fmla="*/ 72 w 1178"/>
                  <a:gd name="T7" fmla="*/ 92 h 3322"/>
                  <a:gd name="T8" fmla="*/ 96 w 1178"/>
                  <a:gd name="T9" fmla="*/ 95 h 3322"/>
                  <a:gd name="T10" fmla="*/ 129 w 1178"/>
                  <a:gd name="T11" fmla="*/ 119 h 3322"/>
                  <a:gd name="T12" fmla="*/ 98 w 1178"/>
                  <a:gd name="T13" fmla="*/ 140 h 3322"/>
                  <a:gd name="T14" fmla="*/ 140 w 1178"/>
                  <a:gd name="T15" fmla="*/ 176 h 3322"/>
                  <a:gd name="T16" fmla="*/ 16 w 1178"/>
                  <a:gd name="T17" fmla="*/ 233 h 3322"/>
                  <a:gd name="T18" fmla="*/ 7 w 1178"/>
                  <a:gd name="T19" fmla="*/ 261 h 3322"/>
                  <a:gd name="T20" fmla="*/ 57 w 1178"/>
                  <a:gd name="T21" fmla="*/ 292 h 3322"/>
                  <a:gd name="T22" fmla="*/ 129 w 1178"/>
                  <a:gd name="T23" fmla="*/ 331 h 3322"/>
                  <a:gd name="T24" fmla="*/ 98 w 1178"/>
                  <a:gd name="T25" fmla="*/ 370 h 3322"/>
                  <a:gd name="T26" fmla="*/ 55 w 1178"/>
                  <a:gd name="T27" fmla="*/ 374 h 3322"/>
                  <a:gd name="T28" fmla="*/ 122 w 1178"/>
                  <a:gd name="T29" fmla="*/ 404 h 3322"/>
                  <a:gd name="T30" fmla="*/ 167 w 1178"/>
                  <a:gd name="T31" fmla="*/ 416 h 3322"/>
                  <a:gd name="T32" fmla="*/ 273 w 1178"/>
                  <a:gd name="T33" fmla="*/ 398 h 3322"/>
                  <a:gd name="T34" fmla="*/ 331 w 1178"/>
                  <a:gd name="T35" fmla="*/ 415 h 3322"/>
                  <a:gd name="T36" fmla="*/ 474 w 1178"/>
                  <a:gd name="T37" fmla="*/ 402 h 3322"/>
                  <a:gd name="T38" fmla="*/ 554 w 1178"/>
                  <a:gd name="T39" fmla="*/ 376 h 3322"/>
                  <a:gd name="T40" fmla="*/ 607 w 1178"/>
                  <a:gd name="T41" fmla="*/ 330 h 3322"/>
                  <a:gd name="T42" fmla="*/ 774 w 1178"/>
                  <a:gd name="T43" fmla="*/ 252 h 3322"/>
                  <a:gd name="T44" fmla="*/ 1084 w 1178"/>
                  <a:gd name="T45" fmla="*/ 174 h 3322"/>
                  <a:gd name="T46" fmla="*/ 1116 w 1178"/>
                  <a:gd name="T47" fmla="*/ 155 h 3322"/>
                  <a:gd name="T48" fmla="*/ 1065 w 1178"/>
                  <a:gd name="T49" fmla="*/ 130 h 3322"/>
                  <a:gd name="T50" fmla="*/ 1178 w 1178"/>
                  <a:gd name="T51" fmla="*/ 112 h 3322"/>
                  <a:gd name="T52" fmla="*/ 1103 w 1178"/>
                  <a:gd name="T53" fmla="*/ 92 h 3322"/>
                  <a:gd name="T54" fmla="*/ 981 w 1178"/>
                  <a:gd name="T55" fmla="*/ 39 h 3322"/>
                  <a:gd name="T56" fmla="*/ 966 w 1178"/>
                  <a:gd name="T57" fmla="*/ 41 h 3322"/>
                  <a:gd name="T58" fmla="*/ 760 w 1178"/>
                  <a:gd name="T59" fmla="*/ 25 h 3322"/>
                  <a:gd name="T60" fmla="*/ 597 w 1178"/>
                  <a:gd name="T61" fmla="*/ 17 h 3322"/>
                  <a:gd name="T62" fmla="*/ 366 w 1178"/>
                  <a:gd name="T63" fmla="*/ 22 h 3322"/>
                  <a:gd name="T64" fmla="*/ 368 w 1178"/>
                  <a:gd name="T65" fmla="*/ 28 h 33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78"/>
                  <a:gd name="T100" fmla="*/ 0 h 3322"/>
                  <a:gd name="T101" fmla="*/ 1178 w 1178"/>
                  <a:gd name="T102" fmla="*/ 3322 h 33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78" h="3322">
                    <a:moveTo>
                      <a:pt x="368" y="222"/>
                    </a:moveTo>
                    <a:lnTo>
                      <a:pt x="334" y="322"/>
                    </a:lnTo>
                    <a:lnTo>
                      <a:pt x="291" y="310"/>
                    </a:lnTo>
                    <a:lnTo>
                      <a:pt x="259" y="384"/>
                    </a:lnTo>
                    <a:lnTo>
                      <a:pt x="254" y="638"/>
                    </a:lnTo>
                    <a:lnTo>
                      <a:pt x="206" y="670"/>
                    </a:lnTo>
                    <a:lnTo>
                      <a:pt x="173" y="614"/>
                    </a:lnTo>
                    <a:lnTo>
                      <a:pt x="72" y="734"/>
                    </a:lnTo>
                    <a:lnTo>
                      <a:pt x="56" y="808"/>
                    </a:lnTo>
                    <a:lnTo>
                      <a:pt x="96" y="758"/>
                    </a:lnTo>
                    <a:lnTo>
                      <a:pt x="127" y="852"/>
                    </a:lnTo>
                    <a:lnTo>
                      <a:pt x="129" y="950"/>
                    </a:lnTo>
                    <a:lnTo>
                      <a:pt x="57" y="1073"/>
                    </a:lnTo>
                    <a:lnTo>
                      <a:pt x="98" y="1119"/>
                    </a:lnTo>
                    <a:lnTo>
                      <a:pt x="159" y="1367"/>
                    </a:lnTo>
                    <a:lnTo>
                      <a:pt x="140" y="1405"/>
                    </a:lnTo>
                    <a:lnTo>
                      <a:pt x="113" y="1657"/>
                    </a:lnTo>
                    <a:lnTo>
                      <a:pt x="16" y="1865"/>
                    </a:lnTo>
                    <a:lnTo>
                      <a:pt x="0" y="1991"/>
                    </a:lnTo>
                    <a:lnTo>
                      <a:pt x="7" y="2083"/>
                    </a:lnTo>
                    <a:lnTo>
                      <a:pt x="134" y="2213"/>
                    </a:lnTo>
                    <a:lnTo>
                      <a:pt x="57" y="2331"/>
                    </a:lnTo>
                    <a:lnTo>
                      <a:pt x="96" y="2379"/>
                    </a:lnTo>
                    <a:lnTo>
                      <a:pt x="129" y="2645"/>
                    </a:lnTo>
                    <a:lnTo>
                      <a:pt x="85" y="2799"/>
                    </a:lnTo>
                    <a:lnTo>
                      <a:pt x="98" y="2958"/>
                    </a:lnTo>
                    <a:lnTo>
                      <a:pt x="56" y="2992"/>
                    </a:lnTo>
                    <a:lnTo>
                      <a:pt x="55" y="2992"/>
                    </a:lnTo>
                    <a:lnTo>
                      <a:pt x="56" y="2992"/>
                    </a:lnTo>
                    <a:lnTo>
                      <a:pt x="122" y="3226"/>
                    </a:lnTo>
                    <a:lnTo>
                      <a:pt x="165" y="3228"/>
                    </a:lnTo>
                    <a:lnTo>
                      <a:pt x="167" y="3322"/>
                    </a:lnTo>
                    <a:lnTo>
                      <a:pt x="211" y="3314"/>
                    </a:lnTo>
                    <a:lnTo>
                      <a:pt x="273" y="3182"/>
                    </a:lnTo>
                    <a:lnTo>
                      <a:pt x="324" y="3232"/>
                    </a:lnTo>
                    <a:lnTo>
                      <a:pt x="331" y="3316"/>
                    </a:lnTo>
                    <a:lnTo>
                      <a:pt x="391" y="3310"/>
                    </a:lnTo>
                    <a:lnTo>
                      <a:pt x="474" y="3210"/>
                    </a:lnTo>
                    <a:lnTo>
                      <a:pt x="554" y="3010"/>
                    </a:lnTo>
                    <a:lnTo>
                      <a:pt x="554" y="3008"/>
                    </a:lnTo>
                    <a:lnTo>
                      <a:pt x="552" y="3006"/>
                    </a:lnTo>
                    <a:lnTo>
                      <a:pt x="607" y="2639"/>
                    </a:lnTo>
                    <a:lnTo>
                      <a:pt x="786" y="2307"/>
                    </a:lnTo>
                    <a:lnTo>
                      <a:pt x="774" y="2011"/>
                    </a:lnTo>
                    <a:lnTo>
                      <a:pt x="905" y="1829"/>
                    </a:lnTo>
                    <a:lnTo>
                      <a:pt x="1084" y="1385"/>
                    </a:lnTo>
                    <a:lnTo>
                      <a:pt x="1081" y="1299"/>
                    </a:lnTo>
                    <a:lnTo>
                      <a:pt x="1116" y="1233"/>
                    </a:lnTo>
                    <a:lnTo>
                      <a:pt x="1051" y="1123"/>
                    </a:lnTo>
                    <a:lnTo>
                      <a:pt x="1065" y="1033"/>
                    </a:lnTo>
                    <a:lnTo>
                      <a:pt x="1123" y="904"/>
                    </a:lnTo>
                    <a:lnTo>
                      <a:pt x="1178" y="890"/>
                    </a:lnTo>
                    <a:lnTo>
                      <a:pt x="1146" y="734"/>
                    </a:lnTo>
                    <a:lnTo>
                      <a:pt x="1103" y="736"/>
                    </a:lnTo>
                    <a:lnTo>
                      <a:pt x="1096" y="462"/>
                    </a:lnTo>
                    <a:lnTo>
                      <a:pt x="981" y="310"/>
                    </a:lnTo>
                    <a:lnTo>
                      <a:pt x="980" y="310"/>
                    </a:lnTo>
                    <a:lnTo>
                      <a:pt x="966" y="328"/>
                    </a:lnTo>
                    <a:lnTo>
                      <a:pt x="838" y="126"/>
                    </a:lnTo>
                    <a:lnTo>
                      <a:pt x="760" y="194"/>
                    </a:lnTo>
                    <a:lnTo>
                      <a:pt x="683" y="80"/>
                    </a:lnTo>
                    <a:lnTo>
                      <a:pt x="597" y="130"/>
                    </a:lnTo>
                    <a:lnTo>
                      <a:pt x="489" y="0"/>
                    </a:lnTo>
                    <a:lnTo>
                      <a:pt x="366" y="176"/>
                    </a:lnTo>
                    <a:lnTo>
                      <a:pt x="366" y="178"/>
                    </a:lnTo>
                    <a:lnTo>
                      <a:pt x="368" y="22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201" name="Text Box 12"/>
              <p:cNvSpPr txBox="1">
                <a:spLocks noChangeArrowheads="1"/>
              </p:cNvSpPr>
              <p:nvPr/>
            </p:nvSpPr>
            <p:spPr bwMode="auto">
              <a:xfrm>
                <a:off x="6126" y="2901"/>
                <a:ext cx="1370" cy="715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Franche-Comté</a:t>
                </a:r>
                <a:endParaRPr lang="fr-FR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77" name="Group 8"/>
            <p:cNvGrpSpPr>
              <a:grpSpLocks/>
            </p:cNvGrpSpPr>
            <p:nvPr/>
          </p:nvGrpSpPr>
          <p:grpSpPr bwMode="auto">
            <a:xfrm>
              <a:off x="5207" y="3970"/>
              <a:ext cx="2263" cy="2084"/>
              <a:chOff x="5207" y="3970"/>
              <a:chExt cx="2329" cy="2244"/>
            </a:xfrm>
          </p:grpSpPr>
          <p:sp>
            <p:nvSpPr>
              <p:cNvPr id="198" name="Freeform 10"/>
              <p:cNvSpPr>
                <a:spLocks noEditPoints="1"/>
              </p:cNvSpPr>
              <p:nvPr/>
            </p:nvSpPr>
            <p:spPr bwMode="auto">
              <a:xfrm>
                <a:off x="5207" y="3970"/>
                <a:ext cx="2329" cy="2244"/>
              </a:xfrm>
              <a:custGeom>
                <a:avLst/>
                <a:gdLst>
                  <a:gd name="T0" fmla="*/ 1705 w 2329"/>
                  <a:gd name="T1" fmla="*/ 25 h 4488"/>
                  <a:gd name="T2" fmla="*/ 1592 w 2329"/>
                  <a:gd name="T3" fmla="*/ 80 h 4488"/>
                  <a:gd name="T4" fmla="*/ 1581 w 2329"/>
                  <a:gd name="T5" fmla="*/ 50 h 4488"/>
                  <a:gd name="T6" fmla="*/ 1544 w 2329"/>
                  <a:gd name="T7" fmla="*/ 16 h 4488"/>
                  <a:gd name="T8" fmla="*/ 1321 w 2329"/>
                  <a:gd name="T9" fmla="*/ 54 h 4488"/>
                  <a:gd name="T10" fmla="*/ 1201 w 2329"/>
                  <a:gd name="T11" fmla="*/ 54 h 4488"/>
                  <a:gd name="T12" fmla="*/ 1112 w 2329"/>
                  <a:gd name="T13" fmla="*/ 43 h 4488"/>
                  <a:gd name="T14" fmla="*/ 888 w 2329"/>
                  <a:gd name="T15" fmla="*/ 6 h 4488"/>
                  <a:gd name="T16" fmla="*/ 621 w 2329"/>
                  <a:gd name="T17" fmla="*/ 51 h 4488"/>
                  <a:gd name="T18" fmla="*/ 524 w 2329"/>
                  <a:gd name="T19" fmla="*/ 60 h 4488"/>
                  <a:gd name="T20" fmla="*/ 450 w 2329"/>
                  <a:gd name="T21" fmla="*/ 72 h 4488"/>
                  <a:gd name="T22" fmla="*/ 208 w 2329"/>
                  <a:gd name="T23" fmla="*/ 85 h 4488"/>
                  <a:gd name="T24" fmla="*/ 69 w 2329"/>
                  <a:gd name="T25" fmla="*/ 65 h 4488"/>
                  <a:gd name="T26" fmla="*/ 0 w 2329"/>
                  <a:gd name="T27" fmla="*/ 143 h 4488"/>
                  <a:gd name="T28" fmla="*/ 78 w 2329"/>
                  <a:gd name="T29" fmla="*/ 207 h 4488"/>
                  <a:gd name="T30" fmla="*/ 145 w 2329"/>
                  <a:gd name="T31" fmla="*/ 277 h 4488"/>
                  <a:gd name="T32" fmla="*/ 264 w 2329"/>
                  <a:gd name="T33" fmla="*/ 280 h 4488"/>
                  <a:gd name="T34" fmla="*/ 462 w 2329"/>
                  <a:gd name="T35" fmla="*/ 298 h 4488"/>
                  <a:gd name="T36" fmla="*/ 522 w 2329"/>
                  <a:gd name="T37" fmla="*/ 319 h 4488"/>
                  <a:gd name="T38" fmla="*/ 460 w 2329"/>
                  <a:gd name="T39" fmla="*/ 346 h 4488"/>
                  <a:gd name="T40" fmla="*/ 378 w 2329"/>
                  <a:gd name="T41" fmla="*/ 367 h 4488"/>
                  <a:gd name="T42" fmla="*/ 133 w 2329"/>
                  <a:gd name="T43" fmla="*/ 422 h 4488"/>
                  <a:gd name="T44" fmla="*/ 391 w 2329"/>
                  <a:gd name="T45" fmla="*/ 530 h 4488"/>
                  <a:gd name="T46" fmla="*/ 539 w 2329"/>
                  <a:gd name="T47" fmla="*/ 516 h 4488"/>
                  <a:gd name="T48" fmla="*/ 673 w 2329"/>
                  <a:gd name="T49" fmla="*/ 516 h 4488"/>
                  <a:gd name="T50" fmla="*/ 949 w 2329"/>
                  <a:gd name="T51" fmla="*/ 519 h 4488"/>
                  <a:gd name="T52" fmla="*/ 1034 w 2329"/>
                  <a:gd name="T53" fmla="*/ 539 h 4488"/>
                  <a:gd name="T54" fmla="*/ 1257 w 2329"/>
                  <a:gd name="T55" fmla="*/ 561 h 4488"/>
                  <a:gd name="T56" fmla="*/ 1377 w 2329"/>
                  <a:gd name="T57" fmla="*/ 524 h 4488"/>
                  <a:gd name="T58" fmla="*/ 1250 w 2329"/>
                  <a:gd name="T59" fmla="*/ 473 h 4488"/>
                  <a:gd name="T60" fmla="*/ 1306 w 2329"/>
                  <a:gd name="T61" fmla="*/ 460 h 4488"/>
                  <a:gd name="T62" fmla="*/ 1437 w 2329"/>
                  <a:gd name="T63" fmla="*/ 420 h 4488"/>
                  <a:gd name="T64" fmla="*/ 1550 w 2329"/>
                  <a:gd name="T65" fmla="*/ 393 h 4488"/>
                  <a:gd name="T66" fmla="*/ 1797 w 2329"/>
                  <a:gd name="T67" fmla="*/ 360 h 4488"/>
                  <a:gd name="T68" fmla="*/ 1726 w 2329"/>
                  <a:gd name="T69" fmla="*/ 317 h 4488"/>
                  <a:gd name="T70" fmla="*/ 1978 w 2329"/>
                  <a:gd name="T71" fmla="*/ 319 h 4488"/>
                  <a:gd name="T72" fmla="*/ 2304 w 2329"/>
                  <a:gd name="T73" fmla="*/ 273 h 4488"/>
                  <a:gd name="T74" fmla="*/ 2217 w 2329"/>
                  <a:gd name="T75" fmla="*/ 223 h 4488"/>
                  <a:gd name="T76" fmla="*/ 2108 w 2329"/>
                  <a:gd name="T77" fmla="*/ 182 h 4488"/>
                  <a:gd name="T78" fmla="*/ 2185 w 2329"/>
                  <a:gd name="T79" fmla="*/ 128 h 4488"/>
                  <a:gd name="T80" fmla="*/ 2029 w 2329"/>
                  <a:gd name="T81" fmla="*/ 70 h 4488"/>
                  <a:gd name="T82" fmla="*/ 2015 w 2329"/>
                  <a:gd name="T83" fmla="*/ 15 h 4488"/>
                  <a:gd name="T84" fmla="*/ 886 w 2329"/>
                  <a:gd name="T85" fmla="*/ 490 h 4488"/>
                  <a:gd name="T86" fmla="*/ 856 w 2329"/>
                  <a:gd name="T87" fmla="*/ 519 h 4488"/>
                  <a:gd name="T88" fmla="*/ 886 w 2329"/>
                  <a:gd name="T89" fmla="*/ 490 h 448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329"/>
                  <a:gd name="T136" fmla="*/ 0 h 4488"/>
                  <a:gd name="T137" fmla="*/ 2329 w 2329"/>
                  <a:gd name="T138" fmla="*/ 4488 h 4488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329" h="4488">
                    <a:moveTo>
                      <a:pt x="1835" y="114"/>
                    </a:moveTo>
                    <a:lnTo>
                      <a:pt x="1758" y="242"/>
                    </a:lnTo>
                    <a:lnTo>
                      <a:pt x="1705" y="198"/>
                    </a:lnTo>
                    <a:lnTo>
                      <a:pt x="1663" y="376"/>
                    </a:lnTo>
                    <a:lnTo>
                      <a:pt x="1699" y="470"/>
                    </a:lnTo>
                    <a:lnTo>
                      <a:pt x="1592" y="634"/>
                    </a:lnTo>
                    <a:lnTo>
                      <a:pt x="1484" y="664"/>
                    </a:lnTo>
                    <a:lnTo>
                      <a:pt x="1492" y="506"/>
                    </a:lnTo>
                    <a:lnTo>
                      <a:pt x="1581" y="398"/>
                    </a:lnTo>
                    <a:lnTo>
                      <a:pt x="1597" y="186"/>
                    </a:lnTo>
                    <a:lnTo>
                      <a:pt x="1544" y="122"/>
                    </a:lnTo>
                    <a:lnTo>
                      <a:pt x="1544" y="124"/>
                    </a:lnTo>
                    <a:lnTo>
                      <a:pt x="1464" y="324"/>
                    </a:lnTo>
                    <a:lnTo>
                      <a:pt x="1381" y="424"/>
                    </a:lnTo>
                    <a:lnTo>
                      <a:pt x="1321" y="430"/>
                    </a:lnTo>
                    <a:lnTo>
                      <a:pt x="1314" y="346"/>
                    </a:lnTo>
                    <a:lnTo>
                      <a:pt x="1263" y="296"/>
                    </a:lnTo>
                    <a:lnTo>
                      <a:pt x="1201" y="428"/>
                    </a:lnTo>
                    <a:lnTo>
                      <a:pt x="1157" y="436"/>
                    </a:lnTo>
                    <a:lnTo>
                      <a:pt x="1155" y="342"/>
                    </a:lnTo>
                    <a:lnTo>
                      <a:pt x="1112" y="340"/>
                    </a:lnTo>
                    <a:lnTo>
                      <a:pt x="1046" y="106"/>
                    </a:lnTo>
                    <a:lnTo>
                      <a:pt x="971" y="8"/>
                    </a:lnTo>
                    <a:lnTo>
                      <a:pt x="888" y="46"/>
                    </a:lnTo>
                    <a:lnTo>
                      <a:pt x="797" y="0"/>
                    </a:lnTo>
                    <a:lnTo>
                      <a:pt x="707" y="640"/>
                    </a:lnTo>
                    <a:lnTo>
                      <a:pt x="621" y="406"/>
                    </a:lnTo>
                    <a:lnTo>
                      <a:pt x="596" y="478"/>
                    </a:lnTo>
                    <a:lnTo>
                      <a:pt x="558" y="426"/>
                    </a:lnTo>
                    <a:lnTo>
                      <a:pt x="524" y="480"/>
                    </a:lnTo>
                    <a:lnTo>
                      <a:pt x="490" y="426"/>
                    </a:lnTo>
                    <a:lnTo>
                      <a:pt x="454" y="484"/>
                    </a:lnTo>
                    <a:lnTo>
                      <a:pt x="450" y="574"/>
                    </a:lnTo>
                    <a:lnTo>
                      <a:pt x="362" y="694"/>
                    </a:lnTo>
                    <a:lnTo>
                      <a:pt x="331" y="628"/>
                    </a:lnTo>
                    <a:lnTo>
                      <a:pt x="208" y="674"/>
                    </a:lnTo>
                    <a:lnTo>
                      <a:pt x="128" y="574"/>
                    </a:lnTo>
                    <a:lnTo>
                      <a:pt x="129" y="482"/>
                    </a:lnTo>
                    <a:lnTo>
                      <a:pt x="69" y="518"/>
                    </a:lnTo>
                    <a:lnTo>
                      <a:pt x="61" y="614"/>
                    </a:lnTo>
                    <a:lnTo>
                      <a:pt x="84" y="992"/>
                    </a:lnTo>
                    <a:lnTo>
                      <a:pt x="0" y="1138"/>
                    </a:lnTo>
                    <a:lnTo>
                      <a:pt x="38" y="1224"/>
                    </a:lnTo>
                    <a:lnTo>
                      <a:pt x="7" y="1414"/>
                    </a:lnTo>
                    <a:lnTo>
                      <a:pt x="78" y="1652"/>
                    </a:lnTo>
                    <a:lnTo>
                      <a:pt x="148" y="1768"/>
                    </a:lnTo>
                    <a:lnTo>
                      <a:pt x="189" y="1995"/>
                    </a:lnTo>
                    <a:lnTo>
                      <a:pt x="145" y="2213"/>
                    </a:lnTo>
                    <a:lnTo>
                      <a:pt x="187" y="2187"/>
                    </a:lnTo>
                    <a:lnTo>
                      <a:pt x="221" y="2247"/>
                    </a:lnTo>
                    <a:lnTo>
                      <a:pt x="264" y="2237"/>
                    </a:lnTo>
                    <a:lnTo>
                      <a:pt x="360" y="2145"/>
                    </a:lnTo>
                    <a:lnTo>
                      <a:pt x="452" y="2213"/>
                    </a:lnTo>
                    <a:lnTo>
                      <a:pt x="462" y="2383"/>
                    </a:lnTo>
                    <a:lnTo>
                      <a:pt x="503" y="2351"/>
                    </a:lnTo>
                    <a:lnTo>
                      <a:pt x="536" y="2421"/>
                    </a:lnTo>
                    <a:lnTo>
                      <a:pt x="522" y="2551"/>
                    </a:lnTo>
                    <a:lnTo>
                      <a:pt x="522" y="2645"/>
                    </a:lnTo>
                    <a:lnTo>
                      <a:pt x="483" y="2607"/>
                    </a:lnTo>
                    <a:lnTo>
                      <a:pt x="460" y="2769"/>
                    </a:lnTo>
                    <a:lnTo>
                      <a:pt x="420" y="2835"/>
                    </a:lnTo>
                    <a:lnTo>
                      <a:pt x="431" y="2925"/>
                    </a:lnTo>
                    <a:lnTo>
                      <a:pt x="378" y="2937"/>
                    </a:lnTo>
                    <a:lnTo>
                      <a:pt x="327" y="3115"/>
                    </a:lnTo>
                    <a:lnTo>
                      <a:pt x="237" y="3173"/>
                    </a:lnTo>
                    <a:lnTo>
                      <a:pt x="133" y="3371"/>
                    </a:lnTo>
                    <a:lnTo>
                      <a:pt x="164" y="3647"/>
                    </a:lnTo>
                    <a:lnTo>
                      <a:pt x="271" y="4084"/>
                    </a:lnTo>
                    <a:lnTo>
                      <a:pt x="391" y="4236"/>
                    </a:lnTo>
                    <a:lnTo>
                      <a:pt x="498" y="4100"/>
                    </a:lnTo>
                    <a:lnTo>
                      <a:pt x="500" y="4198"/>
                    </a:lnTo>
                    <a:lnTo>
                      <a:pt x="539" y="4128"/>
                    </a:lnTo>
                    <a:lnTo>
                      <a:pt x="581" y="4130"/>
                    </a:lnTo>
                    <a:lnTo>
                      <a:pt x="674" y="4234"/>
                    </a:lnTo>
                    <a:lnTo>
                      <a:pt x="673" y="4122"/>
                    </a:lnTo>
                    <a:lnTo>
                      <a:pt x="762" y="4142"/>
                    </a:lnTo>
                    <a:lnTo>
                      <a:pt x="816" y="4274"/>
                    </a:lnTo>
                    <a:lnTo>
                      <a:pt x="949" y="4152"/>
                    </a:lnTo>
                    <a:lnTo>
                      <a:pt x="986" y="4196"/>
                    </a:lnTo>
                    <a:lnTo>
                      <a:pt x="1026" y="4130"/>
                    </a:lnTo>
                    <a:lnTo>
                      <a:pt x="1034" y="4306"/>
                    </a:lnTo>
                    <a:lnTo>
                      <a:pt x="1176" y="4332"/>
                    </a:lnTo>
                    <a:lnTo>
                      <a:pt x="1177" y="4418"/>
                    </a:lnTo>
                    <a:lnTo>
                      <a:pt x="1257" y="4488"/>
                    </a:lnTo>
                    <a:lnTo>
                      <a:pt x="1322" y="4344"/>
                    </a:lnTo>
                    <a:lnTo>
                      <a:pt x="1374" y="4334"/>
                    </a:lnTo>
                    <a:lnTo>
                      <a:pt x="1377" y="4188"/>
                    </a:lnTo>
                    <a:lnTo>
                      <a:pt x="1223" y="4014"/>
                    </a:lnTo>
                    <a:lnTo>
                      <a:pt x="1201" y="3934"/>
                    </a:lnTo>
                    <a:lnTo>
                      <a:pt x="1250" y="3778"/>
                    </a:lnTo>
                    <a:lnTo>
                      <a:pt x="1314" y="3822"/>
                    </a:lnTo>
                    <a:lnTo>
                      <a:pt x="1352" y="3745"/>
                    </a:lnTo>
                    <a:lnTo>
                      <a:pt x="1306" y="3677"/>
                    </a:lnTo>
                    <a:lnTo>
                      <a:pt x="1344" y="3469"/>
                    </a:lnTo>
                    <a:lnTo>
                      <a:pt x="1433" y="3459"/>
                    </a:lnTo>
                    <a:lnTo>
                      <a:pt x="1437" y="3357"/>
                    </a:lnTo>
                    <a:lnTo>
                      <a:pt x="1452" y="3263"/>
                    </a:lnTo>
                    <a:lnTo>
                      <a:pt x="1536" y="3227"/>
                    </a:lnTo>
                    <a:lnTo>
                      <a:pt x="1550" y="3139"/>
                    </a:lnTo>
                    <a:lnTo>
                      <a:pt x="1743" y="3023"/>
                    </a:lnTo>
                    <a:lnTo>
                      <a:pt x="1790" y="3057"/>
                    </a:lnTo>
                    <a:lnTo>
                      <a:pt x="1797" y="2877"/>
                    </a:lnTo>
                    <a:lnTo>
                      <a:pt x="1728" y="2783"/>
                    </a:lnTo>
                    <a:lnTo>
                      <a:pt x="1702" y="2655"/>
                    </a:lnTo>
                    <a:lnTo>
                      <a:pt x="1726" y="2537"/>
                    </a:lnTo>
                    <a:lnTo>
                      <a:pt x="1846" y="2645"/>
                    </a:lnTo>
                    <a:lnTo>
                      <a:pt x="1876" y="2585"/>
                    </a:lnTo>
                    <a:lnTo>
                      <a:pt x="1978" y="2547"/>
                    </a:lnTo>
                    <a:lnTo>
                      <a:pt x="1978" y="2543"/>
                    </a:lnTo>
                    <a:lnTo>
                      <a:pt x="2273" y="2291"/>
                    </a:lnTo>
                    <a:lnTo>
                      <a:pt x="2304" y="2179"/>
                    </a:lnTo>
                    <a:lnTo>
                      <a:pt x="2286" y="2097"/>
                    </a:lnTo>
                    <a:lnTo>
                      <a:pt x="2329" y="1939"/>
                    </a:lnTo>
                    <a:lnTo>
                      <a:pt x="2217" y="1784"/>
                    </a:lnTo>
                    <a:lnTo>
                      <a:pt x="2183" y="1616"/>
                    </a:lnTo>
                    <a:lnTo>
                      <a:pt x="2194" y="1522"/>
                    </a:lnTo>
                    <a:lnTo>
                      <a:pt x="2108" y="1450"/>
                    </a:lnTo>
                    <a:lnTo>
                      <a:pt x="2064" y="1370"/>
                    </a:lnTo>
                    <a:lnTo>
                      <a:pt x="2057" y="1272"/>
                    </a:lnTo>
                    <a:lnTo>
                      <a:pt x="2185" y="1020"/>
                    </a:lnTo>
                    <a:lnTo>
                      <a:pt x="2201" y="926"/>
                    </a:lnTo>
                    <a:lnTo>
                      <a:pt x="2149" y="786"/>
                    </a:lnTo>
                    <a:lnTo>
                      <a:pt x="2029" y="560"/>
                    </a:lnTo>
                    <a:lnTo>
                      <a:pt x="2065" y="370"/>
                    </a:lnTo>
                    <a:lnTo>
                      <a:pt x="2008" y="204"/>
                    </a:lnTo>
                    <a:lnTo>
                      <a:pt x="2015" y="116"/>
                    </a:lnTo>
                    <a:lnTo>
                      <a:pt x="1964" y="94"/>
                    </a:lnTo>
                    <a:lnTo>
                      <a:pt x="1835" y="114"/>
                    </a:lnTo>
                    <a:close/>
                    <a:moveTo>
                      <a:pt x="886" y="3918"/>
                    </a:moveTo>
                    <a:lnTo>
                      <a:pt x="955" y="4002"/>
                    </a:lnTo>
                    <a:lnTo>
                      <a:pt x="918" y="4112"/>
                    </a:lnTo>
                    <a:lnTo>
                      <a:pt x="856" y="4150"/>
                    </a:lnTo>
                    <a:lnTo>
                      <a:pt x="826" y="4082"/>
                    </a:lnTo>
                    <a:lnTo>
                      <a:pt x="846" y="3988"/>
                    </a:lnTo>
                    <a:lnTo>
                      <a:pt x="886" y="3918"/>
                    </a:lnTo>
                    <a:close/>
                  </a:path>
                </a:pathLst>
              </a:custGeom>
              <a:solidFill>
                <a:srgbClr val="F2F2F2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199" name="Text Box 9"/>
              <p:cNvSpPr txBox="1">
                <a:spLocks noChangeArrowheads="1"/>
              </p:cNvSpPr>
              <p:nvPr/>
            </p:nvSpPr>
            <p:spPr bwMode="auto">
              <a:xfrm>
                <a:off x="5833" y="4533"/>
                <a:ext cx="1125" cy="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Rhône- Alpes</a:t>
                </a:r>
                <a:endParaRPr lang="fr-FR" sz="1200" b="0" i="0" u="none" strike="noStrike" baseline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78" name="Group 5"/>
            <p:cNvGrpSpPr>
              <a:grpSpLocks/>
            </p:cNvGrpSpPr>
            <p:nvPr/>
          </p:nvGrpSpPr>
          <p:grpSpPr bwMode="auto">
            <a:xfrm>
              <a:off x="4163" y="3746"/>
              <a:ext cx="1565" cy="1910"/>
              <a:chOff x="4163" y="3746"/>
              <a:chExt cx="1611" cy="2057"/>
            </a:xfrm>
          </p:grpSpPr>
          <p:sp>
            <p:nvSpPr>
              <p:cNvPr id="196" name="Freeform 7"/>
              <p:cNvSpPr>
                <a:spLocks/>
              </p:cNvSpPr>
              <p:nvPr/>
            </p:nvSpPr>
            <p:spPr bwMode="auto">
              <a:xfrm>
                <a:off x="4163" y="3746"/>
                <a:ext cx="1611" cy="2057"/>
              </a:xfrm>
              <a:custGeom>
                <a:avLst/>
                <a:gdLst>
                  <a:gd name="T0" fmla="*/ 1122 w 1611"/>
                  <a:gd name="T1" fmla="*/ 61 h 4114"/>
                  <a:gd name="T2" fmla="*/ 929 w 1611"/>
                  <a:gd name="T3" fmla="*/ 33 h 4114"/>
                  <a:gd name="T4" fmla="*/ 819 w 1611"/>
                  <a:gd name="T5" fmla="*/ 25 h 4114"/>
                  <a:gd name="T6" fmla="*/ 632 w 1611"/>
                  <a:gd name="T7" fmla="*/ 0 h 4114"/>
                  <a:gd name="T8" fmla="*/ 498 w 1611"/>
                  <a:gd name="T9" fmla="*/ 15 h 4114"/>
                  <a:gd name="T10" fmla="*/ 334 w 1611"/>
                  <a:gd name="T11" fmla="*/ 33 h 4114"/>
                  <a:gd name="T12" fmla="*/ 334 w 1611"/>
                  <a:gd name="T13" fmla="*/ 62 h 4114"/>
                  <a:gd name="T14" fmla="*/ 146 w 1611"/>
                  <a:gd name="T15" fmla="*/ 89 h 4114"/>
                  <a:gd name="T16" fmla="*/ 276 w 1611"/>
                  <a:gd name="T17" fmla="*/ 122 h 4114"/>
                  <a:gd name="T18" fmla="*/ 325 w 1611"/>
                  <a:gd name="T19" fmla="*/ 170 h 4114"/>
                  <a:gd name="T20" fmla="*/ 216 w 1611"/>
                  <a:gd name="T21" fmla="*/ 229 h 4114"/>
                  <a:gd name="T22" fmla="*/ 303 w 1611"/>
                  <a:gd name="T23" fmla="*/ 271 h 4114"/>
                  <a:gd name="T24" fmla="*/ 307 w 1611"/>
                  <a:gd name="T25" fmla="*/ 334 h 4114"/>
                  <a:gd name="T26" fmla="*/ 201 w 1611"/>
                  <a:gd name="T27" fmla="*/ 339 h 4114"/>
                  <a:gd name="T28" fmla="*/ 113 w 1611"/>
                  <a:gd name="T29" fmla="*/ 384 h 4114"/>
                  <a:gd name="T30" fmla="*/ 73 w 1611"/>
                  <a:gd name="T31" fmla="*/ 405 h 4114"/>
                  <a:gd name="T32" fmla="*/ 49 w 1611"/>
                  <a:gd name="T33" fmla="*/ 422 h 4114"/>
                  <a:gd name="T34" fmla="*/ 13 w 1611"/>
                  <a:gd name="T35" fmla="*/ 450 h 4114"/>
                  <a:gd name="T36" fmla="*/ 46 w 1611"/>
                  <a:gd name="T37" fmla="*/ 495 h 4114"/>
                  <a:gd name="T38" fmla="*/ 174 w 1611"/>
                  <a:gd name="T39" fmla="*/ 502 h 4114"/>
                  <a:gd name="T40" fmla="*/ 330 w 1611"/>
                  <a:gd name="T41" fmla="*/ 489 h 4114"/>
                  <a:gd name="T42" fmla="*/ 449 w 1611"/>
                  <a:gd name="T43" fmla="*/ 438 h 4114"/>
                  <a:gd name="T44" fmla="*/ 547 w 1611"/>
                  <a:gd name="T45" fmla="*/ 470 h 4114"/>
                  <a:gd name="T46" fmla="*/ 576 w 1611"/>
                  <a:gd name="T47" fmla="*/ 487 h 4114"/>
                  <a:gd name="T48" fmla="*/ 618 w 1611"/>
                  <a:gd name="T49" fmla="*/ 507 h 4114"/>
                  <a:gd name="T50" fmla="*/ 749 w 1611"/>
                  <a:gd name="T51" fmla="*/ 455 h 4114"/>
                  <a:gd name="T52" fmla="*/ 903 w 1611"/>
                  <a:gd name="T53" fmla="*/ 436 h 4114"/>
                  <a:gd name="T54" fmla="*/ 1023 w 1611"/>
                  <a:gd name="T55" fmla="*/ 462 h 4114"/>
                  <a:gd name="T56" fmla="*/ 1070 w 1611"/>
                  <a:gd name="T57" fmla="*/ 452 h 4114"/>
                  <a:gd name="T58" fmla="*/ 1312 w 1611"/>
                  <a:gd name="T59" fmla="*/ 457 h 4114"/>
                  <a:gd name="T60" fmla="*/ 1453 w 1611"/>
                  <a:gd name="T61" fmla="*/ 428 h 4114"/>
                  <a:gd name="T62" fmla="*/ 1495 w 1611"/>
                  <a:gd name="T63" fmla="*/ 415 h 4114"/>
                  <a:gd name="T64" fmla="*/ 1558 w 1611"/>
                  <a:gd name="T65" fmla="*/ 386 h 4114"/>
                  <a:gd name="T66" fmla="*/ 1597 w 1611"/>
                  <a:gd name="T67" fmla="*/ 379 h 4114"/>
                  <a:gd name="T68" fmla="*/ 1578 w 1611"/>
                  <a:gd name="T69" fmla="*/ 354 h 4114"/>
                  <a:gd name="T70" fmla="*/ 1527 w 1611"/>
                  <a:gd name="T71" fmla="*/ 337 h 4114"/>
                  <a:gd name="T72" fmla="*/ 1339 w 1611"/>
                  <a:gd name="T73" fmla="*/ 340 h 4114"/>
                  <a:gd name="T74" fmla="*/ 1262 w 1611"/>
                  <a:gd name="T75" fmla="*/ 334 h 4114"/>
                  <a:gd name="T76" fmla="*/ 1264 w 1611"/>
                  <a:gd name="T77" fmla="*/ 310 h 4114"/>
                  <a:gd name="T78" fmla="*/ 1153 w 1611"/>
                  <a:gd name="T79" fmla="*/ 267 h 4114"/>
                  <a:gd name="T80" fmla="*/ 1113 w 1611"/>
                  <a:gd name="T81" fmla="*/ 213 h 4114"/>
                  <a:gd name="T82" fmla="*/ 1159 w 1611"/>
                  <a:gd name="T83" fmla="*/ 184 h 4114"/>
                  <a:gd name="T84" fmla="*/ 1144 w 1611"/>
                  <a:gd name="T85" fmla="*/ 125 h 4114"/>
                  <a:gd name="T86" fmla="*/ 1260 w 1611"/>
                  <a:gd name="T87" fmla="*/ 103 h 4114"/>
                  <a:gd name="T88" fmla="*/ 1243 w 1611"/>
                  <a:gd name="T89" fmla="*/ 73 h 411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611"/>
                  <a:gd name="T136" fmla="*/ 0 h 4114"/>
                  <a:gd name="T137" fmla="*/ 1611 w 1611"/>
                  <a:gd name="T138" fmla="*/ 4114 h 411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611" h="4114">
                    <a:moveTo>
                      <a:pt x="1243" y="579"/>
                    </a:moveTo>
                    <a:lnTo>
                      <a:pt x="1122" y="489"/>
                    </a:lnTo>
                    <a:lnTo>
                      <a:pt x="1020" y="76"/>
                    </a:lnTo>
                    <a:lnTo>
                      <a:pt x="929" y="260"/>
                    </a:lnTo>
                    <a:lnTo>
                      <a:pt x="862" y="148"/>
                    </a:lnTo>
                    <a:lnTo>
                      <a:pt x="819" y="198"/>
                    </a:lnTo>
                    <a:lnTo>
                      <a:pt x="721" y="194"/>
                    </a:lnTo>
                    <a:lnTo>
                      <a:pt x="632" y="0"/>
                    </a:lnTo>
                    <a:lnTo>
                      <a:pt x="570" y="2"/>
                    </a:lnTo>
                    <a:lnTo>
                      <a:pt x="498" y="116"/>
                    </a:lnTo>
                    <a:lnTo>
                      <a:pt x="369" y="204"/>
                    </a:lnTo>
                    <a:lnTo>
                      <a:pt x="334" y="260"/>
                    </a:lnTo>
                    <a:lnTo>
                      <a:pt x="359" y="424"/>
                    </a:lnTo>
                    <a:lnTo>
                      <a:pt x="334" y="497"/>
                    </a:lnTo>
                    <a:lnTo>
                      <a:pt x="200" y="527"/>
                    </a:lnTo>
                    <a:lnTo>
                      <a:pt x="146" y="711"/>
                    </a:lnTo>
                    <a:lnTo>
                      <a:pt x="165" y="829"/>
                    </a:lnTo>
                    <a:lnTo>
                      <a:pt x="276" y="977"/>
                    </a:lnTo>
                    <a:lnTo>
                      <a:pt x="332" y="1235"/>
                    </a:lnTo>
                    <a:lnTo>
                      <a:pt x="325" y="1359"/>
                    </a:lnTo>
                    <a:lnTo>
                      <a:pt x="360" y="1565"/>
                    </a:lnTo>
                    <a:lnTo>
                      <a:pt x="216" y="1827"/>
                    </a:lnTo>
                    <a:lnTo>
                      <a:pt x="285" y="1995"/>
                    </a:lnTo>
                    <a:lnTo>
                      <a:pt x="303" y="2169"/>
                    </a:lnTo>
                    <a:lnTo>
                      <a:pt x="276" y="2241"/>
                    </a:lnTo>
                    <a:lnTo>
                      <a:pt x="307" y="2668"/>
                    </a:lnTo>
                    <a:lnTo>
                      <a:pt x="212" y="2608"/>
                    </a:lnTo>
                    <a:lnTo>
                      <a:pt x="201" y="2712"/>
                    </a:lnTo>
                    <a:lnTo>
                      <a:pt x="85" y="3004"/>
                    </a:lnTo>
                    <a:lnTo>
                      <a:pt x="113" y="3072"/>
                    </a:lnTo>
                    <a:lnTo>
                      <a:pt x="77" y="3132"/>
                    </a:lnTo>
                    <a:lnTo>
                      <a:pt x="73" y="3234"/>
                    </a:lnTo>
                    <a:lnTo>
                      <a:pt x="26" y="3270"/>
                    </a:lnTo>
                    <a:lnTo>
                      <a:pt x="49" y="3372"/>
                    </a:lnTo>
                    <a:lnTo>
                      <a:pt x="0" y="3432"/>
                    </a:lnTo>
                    <a:lnTo>
                      <a:pt x="13" y="3598"/>
                    </a:lnTo>
                    <a:lnTo>
                      <a:pt x="72" y="3782"/>
                    </a:lnTo>
                    <a:lnTo>
                      <a:pt x="46" y="3958"/>
                    </a:lnTo>
                    <a:lnTo>
                      <a:pt x="95" y="4114"/>
                    </a:lnTo>
                    <a:lnTo>
                      <a:pt x="174" y="4012"/>
                    </a:lnTo>
                    <a:lnTo>
                      <a:pt x="271" y="4062"/>
                    </a:lnTo>
                    <a:lnTo>
                      <a:pt x="330" y="3910"/>
                    </a:lnTo>
                    <a:lnTo>
                      <a:pt x="377" y="3634"/>
                    </a:lnTo>
                    <a:lnTo>
                      <a:pt x="449" y="3502"/>
                    </a:lnTo>
                    <a:lnTo>
                      <a:pt x="527" y="3628"/>
                    </a:lnTo>
                    <a:lnTo>
                      <a:pt x="547" y="3756"/>
                    </a:lnTo>
                    <a:lnTo>
                      <a:pt x="585" y="3804"/>
                    </a:lnTo>
                    <a:lnTo>
                      <a:pt x="576" y="3896"/>
                    </a:lnTo>
                    <a:lnTo>
                      <a:pt x="617" y="4054"/>
                    </a:lnTo>
                    <a:lnTo>
                      <a:pt x="618" y="4054"/>
                    </a:lnTo>
                    <a:lnTo>
                      <a:pt x="723" y="3566"/>
                    </a:lnTo>
                    <a:lnTo>
                      <a:pt x="749" y="3636"/>
                    </a:lnTo>
                    <a:lnTo>
                      <a:pt x="868" y="3434"/>
                    </a:lnTo>
                    <a:lnTo>
                      <a:pt x="903" y="3482"/>
                    </a:lnTo>
                    <a:lnTo>
                      <a:pt x="926" y="3656"/>
                    </a:lnTo>
                    <a:lnTo>
                      <a:pt x="1023" y="3696"/>
                    </a:lnTo>
                    <a:lnTo>
                      <a:pt x="1026" y="3608"/>
                    </a:lnTo>
                    <a:lnTo>
                      <a:pt x="1070" y="3616"/>
                    </a:lnTo>
                    <a:lnTo>
                      <a:pt x="1208" y="3852"/>
                    </a:lnTo>
                    <a:lnTo>
                      <a:pt x="1312" y="3654"/>
                    </a:lnTo>
                    <a:lnTo>
                      <a:pt x="1402" y="3596"/>
                    </a:lnTo>
                    <a:lnTo>
                      <a:pt x="1453" y="3418"/>
                    </a:lnTo>
                    <a:lnTo>
                      <a:pt x="1506" y="3406"/>
                    </a:lnTo>
                    <a:lnTo>
                      <a:pt x="1495" y="3316"/>
                    </a:lnTo>
                    <a:lnTo>
                      <a:pt x="1535" y="3250"/>
                    </a:lnTo>
                    <a:lnTo>
                      <a:pt x="1558" y="3088"/>
                    </a:lnTo>
                    <a:lnTo>
                      <a:pt x="1597" y="3126"/>
                    </a:lnTo>
                    <a:lnTo>
                      <a:pt x="1597" y="3032"/>
                    </a:lnTo>
                    <a:lnTo>
                      <a:pt x="1611" y="2902"/>
                    </a:lnTo>
                    <a:lnTo>
                      <a:pt x="1578" y="2832"/>
                    </a:lnTo>
                    <a:lnTo>
                      <a:pt x="1537" y="2864"/>
                    </a:lnTo>
                    <a:lnTo>
                      <a:pt x="1527" y="2694"/>
                    </a:lnTo>
                    <a:lnTo>
                      <a:pt x="1435" y="2626"/>
                    </a:lnTo>
                    <a:lnTo>
                      <a:pt x="1339" y="2718"/>
                    </a:lnTo>
                    <a:lnTo>
                      <a:pt x="1296" y="2728"/>
                    </a:lnTo>
                    <a:lnTo>
                      <a:pt x="1262" y="2668"/>
                    </a:lnTo>
                    <a:lnTo>
                      <a:pt x="1220" y="2694"/>
                    </a:lnTo>
                    <a:lnTo>
                      <a:pt x="1264" y="2476"/>
                    </a:lnTo>
                    <a:lnTo>
                      <a:pt x="1223" y="2249"/>
                    </a:lnTo>
                    <a:lnTo>
                      <a:pt x="1153" y="2133"/>
                    </a:lnTo>
                    <a:lnTo>
                      <a:pt x="1082" y="1895"/>
                    </a:lnTo>
                    <a:lnTo>
                      <a:pt x="1113" y="1705"/>
                    </a:lnTo>
                    <a:lnTo>
                      <a:pt x="1075" y="1619"/>
                    </a:lnTo>
                    <a:lnTo>
                      <a:pt x="1159" y="1473"/>
                    </a:lnTo>
                    <a:lnTo>
                      <a:pt x="1136" y="1095"/>
                    </a:lnTo>
                    <a:lnTo>
                      <a:pt x="1144" y="999"/>
                    </a:lnTo>
                    <a:lnTo>
                      <a:pt x="1204" y="963"/>
                    </a:lnTo>
                    <a:lnTo>
                      <a:pt x="1260" y="819"/>
                    </a:lnTo>
                    <a:lnTo>
                      <a:pt x="1268" y="649"/>
                    </a:lnTo>
                    <a:lnTo>
                      <a:pt x="1243" y="579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197" name="Text Box 6"/>
              <p:cNvSpPr txBox="1">
                <a:spLocks noChangeArrowheads="1"/>
              </p:cNvSpPr>
              <p:nvPr/>
            </p:nvSpPr>
            <p:spPr bwMode="auto">
              <a:xfrm>
                <a:off x="4239" y="4545"/>
                <a:ext cx="1515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sz="1000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Auvergne</a:t>
                </a: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79" name="Group 2"/>
            <p:cNvGrpSpPr>
              <a:grpSpLocks/>
            </p:cNvGrpSpPr>
            <p:nvPr/>
          </p:nvGrpSpPr>
          <p:grpSpPr bwMode="auto">
            <a:xfrm>
              <a:off x="3244" y="4046"/>
              <a:ext cx="1449" cy="1329"/>
              <a:chOff x="3244" y="4046"/>
              <a:chExt cx="1491" cy="1431"/>
            </a:xfrm>
          </p:grpSpPr>
          <p:sp>
            <p:nvSpPr>
              <p:cNvPr id="194" name="Freeform 4"/>
              <p:cNvSpPr>
                <a:spLocks/>
              </p:cNvSpPr>
              <p:nvPr/>
            </p:nvSpPr>
            <p:spPr bwMode="auto">
              <a:xfrm>
                <a:off x="3244" y="4046"/>
                <a:ext cx="1305" cy="1431"/>
              </a:xfrm>
              <a:custGeom>
                <a:avLst/>
                <a:gdLst>
                  <a:gd name="T0" fmla="*/ 1270 w 1305"/>
                  <a:gd name="T1" fmla="*/ 89 h 2863"/>
                  <a:gd name="T2" fmla="*/ 1277 w 1305"/>
                  <a:gd name="T3" fmla="*/ 73 h 2863"/>
                  <a:gd name="T4" fmla="*/ 1221 w 1305"/>
                  <a:gd name="T5" fmla="*/ 41 h 2863"/>
                  <a:gd name="T6" fmla="*/ 1110 w 1305"/>
                  <a:gd name="T7" fmla="*/ 23 h 2863"/>
                  <a:gd name="T8" fmla="*/ 1091 w 1305"/>
                  <a:gd name="T9" fmla="*/ 8 h 2863"/>
                  <a:gd name="T10" fmla="*/ 1017 w 1305"/>
                  <a:gd name="T11" fmla="*/ 7 h 2863"/>
                  <a:gd name="T12" fmla="*/ 975 w 1305"/>
                  <a:gd name="T13" fmla="*/ 10 h 2863"/>
                  <a:gd name="T14" fmla="*/ 774 w 1305"/>
                  <a:gd name="T15" fmla="*/ 0 h 2863"/>
                  <a:gd name="T16" fmla="*/ 744 w 1305"/>
                  <a:gd name="T17" fmla="*/ 9 h 2863"/>
                  <a:gd name="T18" fmla="*/ 569 w 1305"/>
                  <a:gd name="T19" fmla="*/ 13 h 2863"/>
                  <a:gd name="T20" fmla="*/ 526 w 1305"/>
                  <a:gd name="T21" fmla="*/ 24 h 2863"/>
                  <a:gd name="T22" fmla="*/ 500 w 1305"/>
                  <a:gd name="T23" fmla="*/ 15 h 2863"/>
                  <a:gd name="T24" fmla="*/ 411 w 1305"/>
                  <a:gd name="T25" fmla="*/ 19 h 2863"/>
                  <a:gd name="T26" fmla="*/ 358 w 1305"/>
                  <a:gd name="T27" fmla="*/ 14 h 2863"/>
                  <a:gd name="T28" fmla="*/ 339 w 1305"/>
                  <a:gd name="T29" fmla="*/ 23 h 2863"/>
                  <a:gd name="T30" fmla="*/ 288 w 1305"/>
                  <a:gd name="T31" fmla="*/ 19 h 2863"/>
                  <a:gd name="T32" fmla="*/ 268 w 1305"/>
                  <a:gd name="T33" fmla="*/ 31 h 2863"/>
                  <a:gd name="T34" fmla="*/ 182 w 1305"/>
                  <a:gd name="T35" fmla="*/ 41 h 2863"/>
                  <a:gd name="T36" fmla="*/ 136 w 1305"/>
                  <a:gd name="T37" fmla="*/ 61 h 2863"/>
                  <a:gd name="T38" fmla="*/ 133 w 1305"/>
                  <a:gd name="T39" fmla="*/ 93 h 2863"/>
                  <a:gd name="T40" fmla="*/ 205 w 1305"/>
                  <a:gd name="T41" fmla="*/ 107 h 2863"/>
                  <a:gd name="T42" fmla="*/ 196 w 1305"/>
                  <a:gd name="T43" fmla="*/ 119 h 2863"/>
                  <a:gd name="T44" fmla="*/ 157 w 1305"/>
                  <a:gd name="T45" fmla="*/ 123 h 2863"/>
                  <a:gd name="T46" fmla="*/ 94 w 1305"/>
                  <a:gd name="T47" fmla="*/ 154 h 2863"/>
                  <a:gd name="T48" fmla="*/ 53 w 1305"/>
                  <a:gd name="T49" fmla="*/ 156 h 2863"/>
                  <a:gd name="T50" fmla="*/ 0 w 1305"/>
                  <a:gd name="T51" fmla="*/ 171 h 2863"/>
                  <a:gd name="T52" fmla="*/ 96 w 1305"/>
                  <a:gd name="T53" fmla="*/ 183 h 2863"/>
                  <a:gd name="T54" fmla="*/ 96 w 1305"/>
                  <a:gd name="T55" fmla="*/ 200 h 2863"/>
                  <a:gd name="T56" fmla="*/ 241 w 1305"/>
                  <a:gd name="T57" fmla="*/ 196 h 2863"/>
                  <a:gd name="T58" fmla="*/ 351 w 1305"/>
                  <a:gd name="T59" fmla="*/ 218 h 2863"/>
                  <a:gd name="T60" fmla="*/ 320 w 1305"/>
                  <a:gd name="T61" fmla="*/ 228 h 2863"/>
                  <a:gd name="T62" fmla="*/ 408 w 1305"/>
                  <a:gd name="T63" fmla="*/ 236 h 2863"/>
                  <a:gd name="T64" fmla="*/ 452 w 1305"/>
                  <a:gd name="T65" fmla="*/ 255 h 2863"/>
                  <a:gd name="T66" fmla="*/ 397 w 1305"/>
                  <a:gd name="T67" fmla="*/ 272 h 2863"/>
                  <a:gd name="T68" fmla="*/ 422 w 1305"/>
                  <a:gd name="T69" fmla="*/ 283 h 2863"/>
                  <a:gd name="T70" fmla="*/ 391 w 1305"/>
                  <a:gd name="T71" fmla="*/ 291 h 2863"/>
                  <a:gd name="T72" fmla="*/ 427 w 1305"/>
                  <a:gd name="T73" fmla="*/ 296 h 2863"/>
                  <a:gd name="T74" fmla="*/ 430 w 1305"/>
                  <a:gd name="T75" fmla="*/ 308 h 2863"/>
                  <a:gd name="T76" fmla="*/ 480 w 1305"/>
                  <a:gd name="T77" fmla="*/ 310 h 2863"/>
                  <a:gd name="T78" fmla="*/ 533 w 1305"/>
                  <a:gd name="T79" fmla="*/ 337 h 2863"/>
                  <a:gd name="T80" fmla="*/ 657 w 1305"/>
                  <a:gd name="T81" fmla="*/ 334 h 2863"/>
                  <a:gd name="T82" fmla="*/ 761 w 1305"/>
                  <a:gd name="T83" fmla="*/ 357 h 2863"/>
                  <a:gd name="T84" fmla="*/ 840 w 1305"/>
                  <a:gd name="T85" fmla="*/ 347 h 2863"/>
                  <a:gd name="T86" fmla="*/ 945 w 1305"/>
                  <a:gd name="T87" fmla="*/ 348 h 2863"/>
                  <a:gd name="T88" fmla="*/ 994 w 1305"/>
                  <a:gd name="T89" fmla="*/ 340 h 2863"/>
                  <a:gd name="T90" fmla="*/ 971 w 1305"/>
                  <a:gd name="T91" fmla="*/ 328 h 2863"/>
                  <a:gd name="T92" fmla="*/ 1018 w 1305"/>
                  <a:gd name="T93" fmla="*/ 323 h 2863"/>
                  <a:gd name="T94" fmla="*/ 1022 w 1305"/>
                  <a:gd name="T95" fmla="*/ 310 h 2863"/>
                  <a:gd name="T96" fmla="*/ 1058 w 1305"/>
                  <a:gd name="T97" fmla="*/ 303 h 2863"/>
                  <a:gd name="T98" fmla="*/ 1030 w 1305"/>
                  <a:gd name="T99" fmla="*/ 294 h 2863"/>
                  <a:gd name="T100" fmla="*/ 1146 w 1305"/>
                  <a:gd name="T101" fmla="*/ 258 h 2863"/>
                  <a:gd name="T102" fmla="*/ 1157 w 1305"/>
                  <a:gd name="T103" fmla="*/ 245 h 2863"/>
                  <a:gd name="T104" fmla="*/ 1252 w 1305"/>
                  <a:gd name="T105" fmla="*/ 252 h 2863"/>
                  <a:gd name="T106" fmla="*/ 1221 w 1305"/>
                  <a:gd name="T107" fmla="*/ 199 h 2863"/>
                  <a:gd name="T108" fmla="*/ 1248 w 1305"/>
                  <a:gd name="T109" fmla="*/ 190 h 2863"/>
                  <a:gd name="T110" fmla="*/ 1230 w 1305"/>
                  <a:gd name="T111" fmla="*/ 168 h 2863"/>
                  <a:gd name="T112" fmla="*/ 1161 w 1305"/>
                  <a:gd name="T113" fmla="*/ 147 h 2863"/>
                  <a:gd name="T114" fmla="*/ 1305 w 1305"/>
                  <a:gd name="T115" fmla="*/ 115 h 2863"/>
                  <a:gd name="T116" fmla="*/ 1270 w 1305"/>
                  <a:gd name="T117" fmla="*/ 89 h 286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305"/>
                  <a:gd name="T178" fmla="*/ 0 h 2863"/>
                  <a:gd name="T179" fmla="*/ 1305 w 1305"/>
                  <a:gd name="T180" fmla="*/ 2863 h 286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305" h="2863">
                    <a:moveTo>
                      <a:pt x="1270" y="714"/>
                    </a:moveTo>
                    <a:lnTo>
                      <a:pt x="1277" y="590"/>
                    </a:lnTo>
                    <a:lnTo>
                      <a:pt x="1221" y="332"/>
                    </a:lnTo>
                    <a:lnTo>
                      <a:pt x="1110" y="184"/>
                    </a:lnTo>
                    <a:lnTo>
                      <a:pt x="1091" y="66"/>
                    </a:lnTo>
                    <a:lnTo>
                      <a:pt x="1017" y="60"/>
                    </a:lnTo>
                    <a:lnTo>
                      <a:pt x="975" y="84"/>
                    </a:lnTo>
                    <a:lnTo>
                      <a:pt x="774" y="0"/>
                    </a:lnTo>
                    <a:lnTo>
                      <a:pt x="744" y="78"/>
                    </a:lnTo>
                    <a:lnTo>
                      <a:pt x="569" y="110"/>
                    </a:lnTo>
                    <a:lnTo>
                      <a:pt x="526" y="196"/>
                    </a:lnTo>
                    <a:lnTo>
                      <a:pt x="500" y="124"/>
                    </a:lnTo>
                    <a:lnTo>
                      <a:pt x="411" y="158"/>
                    </a:lnTo>
                    <a:lnTo>
                      <a:pt x="358" y="112"/>
                    </a:lnTo>
                    <a:lnTo>
                      <a:pt x="339" y="188"/>
                    </a:lnTo>
                    <a:lnTo>
                      <a:pt x="288" y="158"/>
                    </a:lnTo>
                    <a:lnTo>
                      <a:pt x="268" y="252"/>
                    </a:lnTo>
                    <a:lnTo>
                      <a:pt x="182" y="334"/>
                    </a:lnTo>
                    <a:lnTo>
                      <a:pt x="136" y="488"/>
                    </a:lnTo>
                    <a:lnTo>
                      <a:pt x="133" y="750"/>
                    </a:lnTo>
                    <a:lnTo>
                      <a:pt x="205" y="862"/>
                    </a:lnTo>
                    <a:lnTo>
                      <a:pt x="196" y="956"/>
                    </a:lnTo>
                    <a:lnTo>
                      <a:pt x="157" y="990"/>
                    </a:lnTo>
                    <a:lnTo>
                      <a:pt x="94" y="1236"/>
                    </a:lnTo>
                    <a:lnTo>
                      <a:pt x="53" y="1252"/>
                    </a:lnTo>
                    <a:lnTo>
                      <a:pt x="0" y="1370"/>
                    </a:lnTo>
                    <a:lnTo>
                      <a:pt x="96" y="1464"/>
                    </a:lnTo>
                    <a:lnTo>
                      <a:pt x="96" y="1606"/>
                    </a:lnTo>
                    <a:lnTo>
                      <a:pt x="241" y="1574"/>
                    </a:lnTo>
                    <a:lnTo>
                      <a:pt x="351" y="1745"/>
                    </a:lnTo>
                    <a:lnTo>
                      <a:pt x="320" y="1829"/>
                    </a:lnTo>
                    <a:lnTo>
                      <a:pt x="408" y="1895"/>
                    </a:lnTo>
                    <a:lnTo>
                      <a:pt x="452" y="2041"/>
                    </a:lnTo>
                    <a:lnTo>
                      <a:pt x="397" y="2183"/>
                    </a:lnTo>
                    <a:lnTo>
                      <a:pt x="422" y="2271"/>
                    </a:lnTo>
                    <a:lnTo>
                      <a:pt x="391" y="2329"/>
                    </a:lnTo>
                    <a:lnTo>
                      <a:pt x="427" y="2373"/>
                    </a:lnTo>
                    <a:lnTo>
                      <a:pt x="430" y="2467"/>
                    </a:lnTo>
                    <a:lnTo>
                      <a:pt x="480" y="2485"/>
                    </a:lnTo>
                    <a:lnTo>
                      <a:pt x="533" y="2699"/>
                    </a:lnTo>
                    <a:lnTo>
                      <a:pt x="657" y="2677"/>
                    </a:lnTo>
                    <a:lnTo>
                      <a:pt x="761" y="2863"/>
                    </a:lnTo>
                    <a:lnTo>
                      <a:pt x="840" y="2781"/>
                    </a:lnTo>
                    <a:lnTo>
                      <a:pt x="945" y="2787"/>
                    </a:lnTo>
                    <a:lnTo>
                      <a:pt x="994" y="2727"/>
                    </a:lnTo>
                    <a:lnTo>
                      <a:pt x="971" y="2625"/>
                    </a:lnTo>
                    <a:lnTo>
                      <a:pt x="1018" y="2589"/>
                    </a:lnTo>
                    <a:lnTo>
                      <a:pt x="1022" y="2487"/>
                    </a:lnTo>
                    <a:lnTo>
                      <a:pt x="1058" y="2427"/>
                    </a:lnTo>
                    <a:lnTo>
                      <a:pt x="1030" y="2359"/>
                    </a:lnTo>
                    <a:lnTo>
                      <a:pt x="1146" y="2067"/>
                    </a:lnTo>
                    <a:lnTo>
                      <a:pt x="1157" y="1963"/>
                    </a:lnTo>
                    <a:lnTo>
                      <a:pt x="1252" y="2023"/>
                    </a:lnTo>
                    <a:lnTo>
                      <a:pt x="1221" y="1596"/>
                    </a:lnTo>
                    <a:lnTo>
                      <a:pt x="1248" y="1524"/>
                    </a:lnTo>
                    <a:lnTo>
                      <a:pt x="1230" y="1350"/>
                    </a:lnTo>
                    <a:lnTo>
                      <a:pt x="1161" y="1182"/>
                    </a:lnTo>
                    <a:lnTo>
                      <a:pt x="1305" y="920"/>
                    </a:lnTo>
                    <a:lnTo>
                      <a:pt x="1270" y="714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sp>
          <p:sp>
            <p:nvSpPr>
              <p:cNvPr id="195" name="Text Box 3"/>
              <p:cNvSpPr txBox="1">
                <a:spLocks noChangeArrowheads="1"/>
              </p:cNvSpPr>
              <p:nvPr/>
            </p:nvSpPr>
            <p:spPr bwMode="auto">
              <a:xfrm>
                <a:off x="3250" y="4195"/>
                <a:ext cx="1485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fr-FR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Limousin</a:t>
                </a:r>
                <a:endParaRPr lang="fr-FR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fr-FR" sz="1200" b="0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80" name="Freeform 70"/>
            <p:cNvSpPr>
              <a:spLocks/>
            </p:cNvSpPr>
            <p:nvPr/>
          </p:nvSpPr>
          <p:spPr bwMode="auto">
            <a:xfrm>
              <a:off x="1796" y="1119"/>
              <a:ext cx="1696" cy="1397"/>
            </a:xfrm>
            <a:custGeom>
              <a:avLst/>
              <a:gdLst>
                <a:gd name="T0" fmla="*/ 1397 w 1746"/>
                <a:gd name="T1" fmla="*/ 172 h 3006"/>
                <a:gd name="T2" fmla="*/ 1376 w 1746"/>
                <a:gd name="T3" fmla="*/ 125 h 3006"/>
                <a:gd name="T4" fmla="*/ 1367 w 1746"/>
                <a:gd name="T5" fmla="*/ 117 h 3006"/>
                <a:gd name="T6" fmla="*/ 1263 w 1746"/>
                <a:gd name="T7" fmla="*/ 89 h 3006"/>
                <a:gd name="T8" fmla="*/ 1041 w 1746"/>
                <a:gd name="T9" fmla="*/ 116 h 3006"/>
                <a:gd name="T10" fmla="*/ 720 w 1746"/>
                <a:gd name="T11" fmla="*/ 97 h 3006"/>
                <a:gd name="T12" fmla="*/ 492 w 1746"/>
                <a:gd name="T13" fmla="*/ 93 h 3006"/>
                <a:gd name="T14" fmla="*/ 431 w 1746"/>
                <a:gd name="T15" fmla="*/ 23 h 3006"/>
                <a:gd name="T16" fmla="*/ 316 w 1746"/>
                <a:gd name="T17" fmla="*/ 9 h 3006"/>
                <a:gd name="T18" fmla="*/ 177 w 1746"/>
                <a:gd name="T19" fmla="*/ 18 h 3006"/>
                <a:gd name="T20" fmla="*/ 0 w 1746"/>
                <a:gd name="T21" fmla="*/ 11 h 3006"/>
                <a:gd name="T22" fmla="*/ 58 w 1746"/>
                <a:gd name="T23" fmla="*/ 37 h 3006"/>
                <a:gd name="T24" fmla="*/ 68 w 1746"/>
                <a:gd name="T25" fmla="*/ 83 h 3006"/>
                <a:gd name="T26" fmla="*/ 177 w 1746"/>
                <a:gd name="T27" fmla="*/ 157 h 3006"/>
                <a:gd name="T28" fmla="*/ 200 w 1746"/>
                <a:gd name="T29" fmla="*/ 191 h 3006"/>
                <a:gd name="T30" fmla="*/ 229 w 1746"/>
                <a:gd name="T31" fmla="*/ 249 h 3006"/>
                <a:gd name="T32" fmla="*/ 308 w 1746"/>
                <a:gd name="T33" fmla="*/ 247 h 3006"/>
                <a:gd name="T34" fmla="*/ 180 w 1746"/>
                <a:gd name="T35" fmla="*/ 262 h 3006"/>
                <a:gd name="T36" fmla="*/ 249 w 1746"/>
                <a:gd name="T37" fmla="*/ 299 h 3006"/>
                <a:gd name="T38" fmla="*/ 399 w 1746"/>
                <a:gd name="T39" fmla="*/ 284 h 3006"/>
                <a:gd name="T40" fmla="*/ 483 w 1746"/>
                <a:gd name="T41" fmla="*/ 293 h 3006"/>
                <a:gd name="T42" fmla="*/ 666 w 1746"/>
                <a:gd name="T43" fmla="*/ 311 h 3006"/>
                <a:gd name="T44" fmla="*/ 741 w 1746"/>
                <a:gd name="T45" fmla="*/ 311 h 3006"/>
                <a:gd name="T46" fmla="*/ 983 w 1746"/>
                <a:gd name="T47" fmla="*/ 298 h 3006"/>
                <a:gd name="T48" fmla="*/ 1036 w 1746"/>
                <a:gd name="T49" fmla="*/ 289 h 3006"/>
                <a:gd name="T50" fmla="*/ 1115 w 1746"/>
                <a:gd name="T51" fmla="*/ 318 h 3006"/>
                <a:gd name="T52" fmla="*/ 1162 w 1746"/>
                <a:gd name="T53" fmla="*/ 329 h 3006"/>
                <a:gd name="T54" fmla="*/ 1372 w 1746"/>
                <a:gd name="T55" fmla="*/ 312 h 3006"/>
                <a:gd name="T56" fmla="*/ 1508 w 1746"/>
                <a:gd name="T57" fmla="*/ 364 h 3006"/>
                <a:gd name="T58" fmla="*/ 1599 w 1746"/>
                <a:gd name="T59" fmla="*/ 373 h 3006"/>
                <a:gd name="T60" fmla="*/ 1648 w 1746"/>
                <a:gd name="T61" fmla="*/ 376 h 3006"/>
                <a:gd name="T62" fmla="*/ 1746 w 1746"/>
                <a:gd name="T63" fmla="*/ 328 h 3006"/>
                <a:gd name="T64" fmla="*/ 1669 w 1746"/>
                <a:gd name="T65" fmla="*/ 276 h 3006"/>
                <a:gd name="T66" fmla="*/ 1616 w 1746"/>
                <a:gd name="T67" fmla="*/ 256 h 3006"/>
                <a:gd name="T68" fmla="*/ 1522 w 1746"/>
                <a:gd name="T69" fmla="*/ 211 h 3006"/>
                <a:gd name="T70" fmla="*/ 1423 w 1746"/>
                <a:gd name="T71" fmla="*/ 197 h 30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746"/>
                <a:gd name="T109" fmla="*/ 0 h 3006"/>
                <a:gd name="T110" fmla="*/ 1746 w 1746"/>
                <a:gd name="T111" fmla="*/ 3006 h 30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746" h="3006">
                  <a:moveTo>
                    <a:pt x="1432" y="1503"/>
                  </a:moveTo>
                  <a:lnTo>
                    <a:pt x="1397" y="1375"/>
                  </a:lnTo>
                  <a:lnTo>
                    <a:pt x="1418" y="1285"/>
                  </a:lnTo>
                  <a:lnTo>
                    <a:pt x="1376" y="995"/>
                  </a:lnTo>
                  <a:lnTo>
                    <a:pt x="1411" y="931"/>
                  </a:lnTo>
                  <a:lnTo>
                    <a:pt x="1367" y="931"/>
                  </a:lnTo>
                  <a:lnTo>
                    <a:pt x="1363" y="663"/>
                  </a:lnTo>
                  <a:lnTo>
                    <a:pt x="1263" y="709"/>
                  </a:lnTo>
                  <a:lnTo>
                    <a:pt x="1188" y="839"/>
                  </a:lnTo>
                  <a:lnTo>
                    <a:pt x="1041" y="921"/>
                  </a:lnTo>
                  <a:lnTo>
                    <a:pt x="911" y="813"/>
                  </a:lnTo>
                  <a:lnTo>
                    <a:pt x="720" y="771"/>
                  </a:lnTo>
                  <a:lnTo>
                    <a:pt x="574" y="669"/>
                  </a:lnTo>
                  <a:lnTo>
                    <a:pt x="492" y="741"/>
                  </a:lnTo>
                  <a:lnTo>
                    <a:pt x="394" y="418"/>
                  </a:lnTo>
                  <a:lnTo>
                    <a:pt x="431" y="178"/>
                  </a:lnTo>
                  <a:lnTo>
                    <a:pt x="416" y="94"/>
                  </a:lnTo>
                  <a:lnTo>
                    <a:pt x="316" y="72"/>
                  </a:lnTo>
                  <a:lnTo>
                    <a:pt x="277" y="128"/>
                  </a:lnTo>
                  <a:lnTo>
                    <a:pt x="177" y="140"/>
                  </a:lnTo>
                  <a:lnTo>
                    <a:pt x="3" y="0"/>
                  </a:lnTo>
                  <a:lnTo>
                    <a:pt x="0" y="84"/>
                  </a:lnTo>
                  <a:lnTo>
                    <a:pt x="50" y="140"/>
                  </a:lnTo>
                  <a:lnTo>
                    <a:pt x="58" y="290"/>
                  </a:lnTo>
                  <a:lnTo>
                    <a:pt x="29" y="352"/>
                  </a:lnTo>
                  <a:lnTo>
                    <a:pt x="68" y="663"/>
                  </a:lnTo>
                  <a:lnTo>
                    <a:pt x="198" y="945"/>
                  </a:lnTo>
                  <a:lnTo>
                    <a:pt x="177" y="1253"/>
                  </a:lnTo>
                  <a:lnTo>
                    <a:pt x="207" y="1337"/>
                  </a:lnTo>
                  <a:lnTo>
                    <a:pt x="200" y="1521"/>
                  </a:lnTo>
                  <a:lnTo>
                    <a:pt x="165" y="1697"/>
                  </a:lnTo>
                  <a:lnTo>
                    <a:pt x="229" y="1985"/>
                  </a:lnTo>
                  <a:lnTo>
                    <a:pt x="269" y="2023"/>
                  </a:lnTo>
                  <a:lnTo>
                    <a:pt x="308" y="1973"/>
                  </a:lnTo>
                  <a:lnTo>
                    <a:pt x="293" y="2065"/>
                  </a:lnTo>
                  <a:lnTo>
                    <a:pt x="180" y="2089"/>
                  </a:lnTo>
                  <a:lnTo>
                    <a:pt x="176" y="2093"/>
                  </a:lnTo>
                  <a:lnTo>
                    <a:pt x="249" y="2386"/>
                  </a:lnTo>
                  <a:lnTo>
                    <a:pt x="290" y="2414"/>
                  </a:lnTo>
                  <a:lnTo>
                    <a:pt x="399" y="2269"/>
                  </a:lnTo>
                  <a:lnTo>
                    <a:pt x="483" y="2338"/>
                  </a:lnTo>
                  <a:lnTo>
                    <a:pt x="483" y="2340"/>
                  </a:lnTo>
                  <a:lnTo>
                    <a:pt x="614" y="2364"/>
                  </a:lnTo>
                  <a:lnTo>
                    <a:pt x="666" y="2480"/>
                  </a:lnTo>
                  <a:lnTo>
                    <a:pt x="703" y="2430"/>
                  </a:lnTo>
                  <a:lnTo>
                    <a:pt x="741" y="2482"/>
                  </a:lnTo>
                  <a:lnTo>
                    <a:pt x="845" y="2382"/>
                  </a:lnTo>
                  <a:lnTo>
                    <a:pt x="983" y="2380"/>
                  </a:lnTo>
                  <a:lnTo>
                    <a:pt x="993" y="2299"/>
                  </a:lnTo>
                  <a:lnTo>
                    <a:pt x="1036" y="2307"/>
                  </a:lnTo>
                  <a:lnTo>
                    <a:pt x="1065" y="2488"/>
                  </a:lnTo>
                  <a:lnTo>
                    <a:pt x="1115" y="2536"/>
                  </a:lnTo>
                  <a:lnTo>
                    <a:pt x="1116" y="2624"/>
                  </a:lnTo>
                  <a:lnTo>
                    <a:pt x="1162" y="2630"/>
                  </a:lnTo>
                  <a:lnTo>
                    <a:pt x="1330" y="2450"/>
                  </a:lnTo>
                  <a:lnTo>
                    <a:pt x="1372" y="2494"/>
                  </a:lnTo>
                  <a:lnTo>
                    <a:pt x="1397" y="2756"/>
                  </a:lnTo>
                  <a:lnTo>
                    <a:pt x="1508" y="2906"/>
                  </a:lnTo>
                  <a:lnTo>
                    <a:pt x="1551" y="2874"/>
                  </a:lnTo>
                  <a:lnTo>
                    <a:pt x="1599" y="2982"/>
                  </a:lnTo>
                  <a:lnTo>
                    <a:pt x="1648" y="3006"/>
                  </a:lnTo>
                  <a:lnTo>
                    <a:pt x="1648" y="3004"/>
                  </a:lnTo>
                  <a:lnTo>
                    <a:pt x="1633" y="2776"/>
                  </a:lnTo>
                  <a:lnTo>
                    <a:pt x="1746" y="2618"/>
                  </a:lnTo>
                  <a:lnTo>
                    <a:pt x="1742" y="2340"/>
                  </a:lnTo>
                  <a:lnTo>
                    <a:pt x="1669" y="2207"/>
                  </a:lnTo>
                  <a:lnTo>
                    <a:pt x="1667" y="2109"/>
                  </a:lnTo>
                  <a:lnTo>
                    <a:pt x="1616" y="2043"/>
                  </a:lnTo>
                  <a:lnTo>
                    <a:pt x="1642" y="1975"/>
                  </a:lnTo>
                  <a:lnTo>
                    <a:pt x="1522" y="1683"/>
                  </a:lnTo>
                  <a:lnTo>
                    <a:pt x="1425" y="1667"/>
                  </a:lnTo>
                  <a:lnTo>
                    <a:pt x="1423" y="1569"/>
                  </a:lnTo>
                  <a:lnTo>
                    <a:pt x="1432" y="150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id="181" name="Text Box 69"/>
            <p:cNvSpPr txBox="1">
              <a:spLocks noChangeArrowheads="1"/>
            </p:cNvSpPr>
            <p:nvPr/>
          </p:nvSpPr>
          <p:spPr bwMode="auto">
            <a:xfrm>
              <a:off x="1760" y="1366"/>
              <a:ext cx="1515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Basse</a:t>
              </a:r>
              <a:endParaRPr lang="fr-FR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r>
                <a:rPr lang="fr-FR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Normandie</a:t>
              </a:r>
              <a:endParaRPr lang="fr-FR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2" name="Freeform 25"/>
            <p:cNvSpPr>
              <a:spLocks/>
            </p:cNvSpPr>
            <p:nvPr/>
          </p:nvSpPr>
          <p:spPr bwMode="auto">
            <a:xfrm>
              <a:off x="3895" y="0"/>
              <a:ext cx="1565" cy="948"/>
            </a:xfrm>
            <a:custGeom>
              <a:avLst/>
              <a:gdLst>
                <a:gd name="T0" fmla="*/ 1016 w 1612"/>
                <a:gd name="T1" fmla="*/ 87 h 2043"/>
                <a:gd name="T2" fmla="*/ 956 w 1612"/>
                <a:gd name="T3" fmla="*/ 70 h 2043"/>
                <a:gd name="T4" fmla="*/ 867 w 1612"/>
                <a:gd name="T5" fmla="*/ 71 h 2043"/>
                <a:gd name="T6" fmla="*/ 782 w 1612"/>
                <a:gd name="T7" fmla="*/ 86 h 2043"/>
                <a:gd name="T8" fmla="*/ 736 w 1612"/>
                <a:gd name="T9" fmla="*/ 81 h 2043"/>
                <a:gd name="T10" fmla="*/ 692 w 1612"/>
                <a:gd name="T11" fmla="*/ 61 h 2043"/>
                <a:gd name="T12" fmla="*/ 642 w 1612"/>
                <a:gd name="T13" fmla="*/ 61 h 2043"/>
                <a:gd name="T14" fmla="*/ 622 w 1612"/>
                <a:gd name="T15" fmla="*/ 51 h 2043"/>
                <a:gd name="T16" fmla="*/ 638 w 1612"/>
                <a:gd name="T17" fmla="*/ 29 h 2043"/>
                <a:gd name="T18" fmla="*/ 600 w 1612"/>
                <a:gd name="T19" fmla="*/ 6 h 2043"/>
                <a:gd name="T20" fmla="*/ 557 w 1612"/>
                <a:gd name="T21" fmla="*/ 0 h 2043"/>
                <a:gd name="T22" fmla="*/ 302 w 1612"/>
                <a:gd name="T23" fmla="*/ 15 h 2043"/>
                <a:gd name="T24" fmla="*/ 98 w 1612"/>
                <a:gd name="T25" fmla="*/ 32 h 2043"/>
                <a:gd name="T26" fmla="*/ 9 w 1612"/>
                <a:gd name="T27" fmla="*/ 51 h 2043"/>
                <a:gd name="T28" fmla="*/ 8 w 1612"/>
                <a:gd name="T29" fmla="*/ 119 h 2043"/>
                <a:gd name="T30" fmla="*/ 53 w 1612"/>
                <a:gd name="T31" fmla="*/ 133 h 2043"/>
                <a:gd name="T32" fmla="*/ 11 w 1612"/>
                <a:gd name="T33" fmla="*/ 126 h 2043"/>
                <a:gd name="T34" fmla="*/ 0 w 1612"/>
                <a:gd name="T35" fmla="*/ 149 h 2043"/>
                <a:gd name="T36" fmla="*/ 7 w 1612"/>
                <a:gd name="T37" fmla="*/ 163 h 2043"/>
                <a:gd name="T38" fmla="*/ 43 w 1612"/>
                <a:gd name="T39" fmla="*/ 169 h 2043"/>
                <a:gd name="T40" fmla="*/ 222 w 1612"/>
                <a:gd name="T41" fmla="*/ 175 h 2043"/>
                <a:gd name="T42" fmla="*/ 237 w 1612"/>
                <a:gd name="T43" fmla="*/ 186 h 2043"/>
                <a:gd name="T44" fmla="*/ 345 w 1612"/>
                <a:gd name="T45" fmla="*/ 208 h 2043"/>
                <a:gd name="T46" fmla="*/ 528 w 1612"/>
                <a:gd name="T47" fmla="*/ 199 h 2043"/>
                <a:gd name="T48" fmla="*/ 488 w 1612"/>
                <a:gd name="T49" fmla="*/ 220 h 2043"/>
                <a:gd name="T50" fmla="*/ 515 w 1612"/>
                <a:gd name="T51" fmla="*/ 232 h 2043"/>
                <a:gd name="T52" fmla="*/ 552 w 1612"/>
                <a:gd name="T53" fmla="*/ 221 h 2043"/>
                <a:gd name="T54" fmla="*/ 682 w 1612"/>
                <a:gd name="T55" fmla="*/ 234 h 2043"/>
                <a:gd name="T56" fmla="*/ 695 w 1612"/>
                <a:gd name="T57" fmla="*/ 223 h 2043"/>
                <a:gd name="T58" fmla="*/ 738 w 1612"/>
                <a:gd name="T59" fmla="*/ 241 h 2043"/>
                <a:gd name="T60" fmla="*/ 774 w 1612"/>
                <a:gd name="T61" fmla="*/ 235 h 2043"/>
                <a:gd name="T62" fmla="*/ 787 w 1612"/>
                <a:gd name="T63" fmla="*/ 247 h 2043"/>
                <a:gd name="T64" fmla="*/ 917 w 1612"/>
                <a:gd name="T65" fmla="*/ 240 h 2043"/>
                <a:gd name="T66" fmla="*/ 967 w 1612"/>
                <a:gd name="T67" fmla="*/ 250 h 2043"/>
                <a:gd name="T68" fmla="*/ 1160 w 1612"/>
                <a:gd name="T69" fmla="*/ 247 h 2043"/>
                <a:gd name="T70" fmla="*/ 1200 w 1612"/>
                <a:gd name="T71" fmla="*/ 239 h 2043"/>
                <a:gd name="T72" fmla="*/ 1236 w 1612"/>
                <a:gd name="T73" fmla="*/ 246 h 2043"/>
                <a:gd name="T74" fmla="*/ 1316 w 1612"/>
                <a:gd name="T75" fmla="*/ 239 h 2043"/>
                <a:gd name="T76" fmla="*/ 1562 w 1612"/>
                <a:gd name="T77" fmla="*/ 255 h 2043"/>
                <a:gd name="T78" fmla="*/ 1612 w 1612"/>
                <a:gd name="T79" fmla="*/ 231 h 2043"/>
                <a:gd name="T80" fmla="*/ 1566 w 1612"/>
                <a:gd name="T81" fmla="*/ 210 h 2043"/>
                <a:gd name="T82" fmla="*/ 1598 w 1612"/>
                <a:gd name="T83" fmla="*/ 186 h 2043"/>
                <a:gd name="T84" fmla="*/ 1555 w 1612"/>
                <a:gd name="T85" fmla="*/ 188 h 2043"/>
                <a:gd name="T86" fmla="*/ 1492 w 1612"/>
                <a:gd name="T87" fmla="*/ 169 h 2043"/>
                <a:gd name="T88" fmla="*/ 1400 w 1612"/>
                <a:gd name="T89" fmla="*/ 174 h 2043"/>
                <a:gd name="T90" fmla="*/ 1316 w 1612"/>
                <a:gd name="T91" fmla="*/ 169 h 2043"/>
                <a:gd name="T92" fmla="*/ 1282 w 1612"/>
                <a:gd name="T93" fmla="*/ 176 h 2043"/>
                <a:gd name="T94" fmla="*/ 1249 w 1612"/>
                <a:gd name="T95" fmla="*/ 141 h 2043"/>
                <a:gd name="T96" fmla="*/ 1166 w 1612"/>
                <a:gd name="T97" fmla="*/ 137 h 2043"/>
                <a:gd name="T98" fmla="*/ 1149 w 1612"/>
                <a:gd name="T99" fmla="*/ 126 h 2043"/>
                <a:gd name="T100" fmla="*/ 1104 w 1612"/>
                <a:gd name="T101" fmla="*/ 134 h 2043"/>
                <a:gd name="T102" fmla="*/ 1056 w 1612"/>
                <a:gd name="T103" fmla="*/ 130 h 2043"/>
                <a:gd name="T104" fmla="*/ 1009 w 1612"/>
                <a:gd name="T105" fmla="*/ 98 h 2043"/>
                <a:gd name="T106" fmla="*/ 1016 w 1612"/>
                <a:gd name="T107" fmla="*/ 87 h 204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612"/>
                <a:gd name="T163" fmla="*/ 0 h 2043"/>
                <a:gd name="T164" fmla="*/ 1612 w 1612"/>
                <a:gd name="T165" fmla="*/ 2043 h 204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612" h="2043">
                  <a:moveTo>
                    <a:pt x="1016" y="696"/>
                  </a:moveTo>
                  <a:lnTo>
                    <a:pt x="956" y="560"/>
                  </a:lnTo>
                  <a:lnTo>
                    <a:pt x="867" y="574"/>
                  </a:lnTo>
                  <a:lnTo>
                    <a:pt x="782" y="692"/>
                  </a:lnTo>
                  <a:lnTo>
                    <a:pt x="736" y="654"/>
                  </a:lnTo>
                  <a:lnTo>
                    <a:pt x="692" y="494"/>
                  </a:lnTo>
                  <a:lnTo>
                    <a:pt x="642" y="492"/>
                  </a:lnTo>
                  <a:lnTo>
                    <a:pt x="622" y="412"/>
                  </a:lnTo>
                  <a:lnTo>
                    <a:pt x="638" y="234"/>
                  </a:lnTo>
                  <a:lnTo>
                    <a:pt x="600" y="50"/>
                  </a:lnTo>
                  <a:lnTo>
                    <a:pt x="557" y="0"/>
                  </a:lnTo>
                  <a:lnTo>
                    <a:pt x="302" y="126"/>
                  </a:lnTo>
                  <a:lnTo>
                    <a:pt x="98" y="256"/>
                  </a:lnTo>
                  <a:lnTo>
                    <a:pt x="9" y="408"/>
                  </a:lnTo>
                  <a:lnTo>
                    <a:pt x="8" y="959"/>
                  </a:lnTo>
                  <a:lnTo>
                    <a:pt x="53" y="1065"/>
                  </a:lnTo>
                  <a:lnTo>
                    <a:pt x="11" y="1013"/>
                  </a:lnTo>
                  <a:lnTo>
                    <a:pt x="0" y="1193"/>
                  </a:lnTo>
                  <a:lnTo>
                    <a:pt x="7" y="1309"/>
                  </a:lnTo>
                  <a:lnTo>
                    <a:pt x="43" y="1359"/>
                  </a:lnTo>
                  <a:lnTo>
                    <a:pt x="222" y="1403"/>
                  </a:lnTo>
                  <a:lnTo>
                    <a:pt x="237" y="1495"/>
                  </a:lnTo>
                  <a:lnTo>
                    <a:pt x="345" y="1669"/>
                  </a:lnTo>
                  <a:lnTo>
                    <a:pt x="528" y="1595"/>
                  </a:lnTo>
                  <a:lnTo>
                    <a:pt x="488" y="1767"/>
                  </a:lnTo>
                  <a:lnTo>
                    <a:pt x="515" y="1863"/>
                  </a:lnTo>
                  <a:lnTo>
                    <a:pt x="552" y="1771"/>
                  </a:lnTo>
                  <a:lnTo>
                    <a:pt x="682" y="1875"/>
                  </a:lnTo>
                  <a:lnTo>
                    <a:pt x="695" y="1791"/>
                  </a:lnTo>
                  <a:lnTo>
                    <a:pt x="738" y="1931"/>
                  </a:lnTo>
                  <a:lnTo>
                    <a:pt x="774" y="1881"/>
                  </a:lnTo>
                  <a:lnTo>
                    <a:pt x="787" y="1977"/>
                  </a:lnTo>
                  <a:lnTo>
                    <a:pt x="917" y="1923"/>
                  </a:lnTo>
                  <a:lnTo>
                    <a:pt x="967" y="2001"/>
                  </a:lnTo>
                  <a:lnTo>
                    <a:pt x="1160" y="1983"/>
                  </a:lnTo>
                  <a:lnTo>
                    <a:pt x="1200" y="1915"/>
                  </a:lnTo>
                  <a:lnTo>
                    <a:pt x="1236" y="1969"/>
                  </a:lnTo>
                  <a:lnTo>
                    <a:pt x="1316" y="1913"/>
                  </a:lnTo>
                  <a:lnTo>
                    <a:pt x="1562" y="2043"/>
                  </a:lnTo>
                  <a:lnTo>
                    <a:pt x="1612" y="1851"/>
                  </a:lnTo>
                  <a:lnTo>
                    <a:pt x="1566" y="1687"/>
                  </a:lnTo>
                  <a:lnTo>
                    <a:pt x="1598" y="1491"/>
                  </a:lnTo>
                  <a:lnTo>
                    <a:pt x="1555" y="1511"/>
                  </a:lnTo>
                  <a:lnTo>
                    <a:pt x="1492" y="1359"/>
                  </a:lnTo>
                  <a:lnTo>
                    <a:pt x="1400" y="1393"/>
                  </a:lnTo>
                  <a:lnTo>
                    <a:pt x="1316" y="1353"/>
                  </a:lnTo>
                  <a:lnTo>
                    <a:pt x="1282" y="1413"/>
                  </a:lnTo>
                  <a:lnTo>
                    <a:pt x="1249" y="1135"/>
                  </a:lnTo>
                  <a:lnTo>
                    <a:pt x="1166" y="1097"/>
                  </a:lnTo>
                  <a:lnTo>
                    <a:pt x="1149" y="1013"/>
                  </a:lnTo>
                  <a:lnTo>
                    <a:pt x="1104" y="1077"/>
                  </a:lnTo>
                  <a:lnTo>
                    <a:pt x="1056" y="1045"/>
                  </a:lnTo>
                  <a:lnTo>
                    <a:pt x="1009" y="786"/>
                  </a:lnTo>
                  <a:lnTo>
                    <a:pt x="1016" y="69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id="183" name="Text Box 24"/>
            <p:cNvSpPr txBox="1">
              <a:spLocks noChangeArrowheads="1"/>
            </p:cNvSpPr>
            <p:nvPr/>
          </p:nvSpPr>
          <p:spPr bwMode="auto">
            <a:xfrm>
              <a:off x="3816" y="23"/>
              <a:ext cx="1765" cy="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900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Nord-</a:t>
              </a:r>
              <a:endParaRPr lang="fr-FR" sz="9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r>
                <a:rPr lang="fr-FR" sz="900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Pas-de-Calais</a:t>
              </a:r>
              <a:endParaRPr lang="fr-FR" sz="9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9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4" name="Oval 111"/>
            <p:cNvSpPr>
              <a:spLocks noChangeArrowheads="1"/>
            </p:cNvSpPr>
            <p:nvPr/>
          </p:nvSpPr>
          <p:spPr bwMode="auto">
            <a:xfrm>
              <a:off x="1795" y="6038"/>
              <a:ext cx="1134" cy="978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9.16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0.18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5" name="Oval 112"/>
            <p:cNvSpPr>
              <a:spLocks noChangeArrowheads="1"/>
            </p:cNvSpPr>
            <p:nvPr/>
          </p:nvSpPr>
          <p:spPr bwMode="auto">
            <a:xfrm>
              <a:off x="4041" y="1804"/>
              <a:ext cx="1134" cy="978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8.38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0.22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9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6" name="Oval 113"/>
            <p:cNvSpPr>
              <a:spLocks noChangeArrowheads="1"/>
            </p:cNvSpPr>
            <p:nvPr/>
          </p:nvSpPr>
          <p:spPr bwMode="auto">
            <a:xfrm>
              <a:off x="5710" y="4949"/>
              <a:ext cx="1134" cy="978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8.36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0.17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0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7" name="Oval 114"/>
            <p:cNvSpPr>
              <a:spLocks noChangeArrowheads="1"/>
            </p:cNvSpPr>
            <p:nvPr/>
          </p:nvSpPr>
          <p:spPr bwMode="auto">
            <a:xfrm>
              <a:off x="2992" y="6227"/>
              <a:ext cx="1134" cy="978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9.14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0.17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8" name="Oval 115"/>
            <p:cNvSpPr>
              <a:spLocks noChangeArrowheads="1"/>
            </p:cNvSpPr>
            <p:nvPr/>
          </p:nvSpPr>
          <p:spPr bwMode="auto">
            <a:xfrm>
              <a:off x="3973" y="6578"/>
              <a:ext cx="1134" cy="978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13.02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0.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24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9" name="Oval 116"/>
            <p:cNvSpPr>
              <a:spLocks noChangeArrowheads="1"/>
            </p:cNvSpPr>
            <p:nvPr/>
          </p:nvSpPr>
          <p:spPr bwMode="auto">
            <a:xfrm>
              <a:off x="6223" y="6263"/>
              <a:ext cx="1134" cy="978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11.65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0.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26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9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0" name="Oval 117"/>
            <p:cNvSpPr>
              <a:spLocks noChangeArrowheads="1"/>
            </p:cNvSpPr>
            <p:nvPr/>
          </p:nvSpPr>
          <p:spPr bwMode="auto">
            <a:xfrm>
              <a:off x="7365" y="7128"/>
              <a:ext cx="1134" cy="978"/>
            </a:xfrm>
            <a:prstGeom prst="ellipse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sz="1200" b="1" i="0" u="none" strike="noStrike" baseline="0" dirty="0">
                  <a:solidFill>
                    <a:srgbClr val="000000"/>
                  </a:solidFill>
                  <a:latin typeface="Calibri"/>
                </a:rPr>
                <a:t>10.8 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0.</a:t>
              </a:r>
              <a:r>
                <a:rPr lang="fr-FR" sz="1200" b="0" i="1" u="none" strike="noStrike" baseline="0" dirty="0">
                  <a:solidFill>
                    <a:srgbClr val="000000"/>
                  </a:solidFill>
                  <a:latin typeface="Calibri"/>
                </a:rPr>
                <a:t>26</a:t>
              </a:r>
              <a:endParaRPr lang="fr-FR" sz="12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9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1" name="Text Box 118"/>
            <p:cNvSpPr txBox="1">
              <a:spLocks noChangeArrowheads="1"/>
            </p:cNvSpPr>
            <p:nvPr/>
          </p:nvSpPr>
          <p:spPr bwMode="auto">
            <a:xfrm>
              <a:off x="7412" y="6963"/>
              <a:ext cx="971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Corse</a:t>
              </a:r>
              <a:endParaRPr lang="fr-FR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9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2" name="Freeform 73"/>
            <p:cNvSpPr>
              <a:spLocks noEditPoints="1"/>
            </p:cNvSpPr>
            <p:nvPr/>
          </p:nvSpPr>
          <p:spPr bwMode="auto">
            <a:xfrm>
              <a:off x="2991" y="884"/>
              <a:ext cx="1029" cy="1215"/>
            </a:xfrm>
            <a:custGeom>
              <a:avLst/>
              <a:gdLst>
                <a:gd name="T0" fmla="*/ 808 w 1059"/>
                <a:gd name="T1" fmla="*/ 0 h 2617"/>
                <a:gd name="T2" fmla="*/ 807 w 1059"/>
                <a:gd name="T3" fmla="*/ 1 h 2617"/>
                <a:gd name="T4" fmla="*/ 646 w 1059"/>
                <a:gd name="T5" fmla="*/ 29 h 2617"/>
                <a:gd name="T6" fmla="*/ 306 w 1059"/>
                <a:gd name="T7" fmla="*/ 50 h 2617"/>
                <a:gd name="T8" fmla="*/ 88 w 1059"/>
                <a:gd name="T9" fmla="*/ 79 h 2617"/>
                <a:gd name="T10" fmla="*/ 0 w 1059"/>
                <a:gd name="T11" fmla="*/ 128 h 2617"/>
                <a:gd name="T12" fmla="*/ 26 w 1059"/>
                <a:gd name="T13" fmla="*/ 136 h 2617"/>
                <a:gd name="T14" fmla="*/ 164 w 1059"/>
                <a:gd name="T15" fmla="*/ 144 h 2617"/>
                <a:gd name="T16" fmla="*/ 138 w 1059"/>
                <a:gd name="T17" fmla="*/ 147 h 2617"/>
                <a:gd name="T18" fmla="*/ 133 w 1059"/>
                <a:gd name="T19" fmla="*/ 147 h 2617"/>
                <a:gd name="T20" fmla="*/ 137 w 1059"/>
                <a:gd name="T21" fmla="*/ 180 h 2617"/>
                <a:gd name="T22" fmla="*/ 181 w 1059"/>
                <a:gd name="T23" fmla="*/ 180 h 2617"/>
                <a:gd name="T24" fmla="*/ 146 w 1059"/>
                <a:gd name="T25" fmla="*/ 188 h 2617"/>
                <a:gd name="T26" fmla="*/ 188 w 1059"/>
                <a:gd name="T27" fmla="*/ 225 h 2617"/>
                <a:gd name="T28" fmla="*/ 167 w 1059"/>
                <a:gd name="T29" fmla="*/ 236 h 2617"/>
                <a:gd name="T30" fmla="*/ 202 w 1059"/>
                <a:gd name="T31" fmla="*/ 252 h 2617"/>
                <a:gd name="T32" fmla="*/ 193 w 1059"/>
                <a:gd name="T33" fmla="*/ 260 h 2617"/>
                <a:gd name="T34" fmla="*/ 195 w 1059"/>
                <a:gd name="T35" fmla="*/ 272 h 2617"/>
                <a:gd name="T36" fmla="*/ 292 w 1059"/>
                <a:gd name="T37" fmla="*/ 274 h 2617"/>
                <a:gd name="T38" fmla="*/ 412 w 1059"/>
                <a:gd name="T39" fmla="*/ 311 h 2617"/>
                <a:gd name="T40" fmla="*/ 386 w 1059"/>
                <a:gd name="T41" fmla="*/ 319 h 2617"/>
                <a:gd name="T42" fmla="*/ 437 w 1059"/>
                <a:gd name="T43" fmla="*/ 328 h 2617"/>
                <a:gd name="T44" fmla="*/ 475 w 1059"/>
                <a:gd name="T45" fmla="*/ 318 h 2617"/>
                <a:gd name="T46" fmla="*/ 566 w 1059"/>
                <a:gd name="T47" fmla="*/ 314 h 2617"/>
                <a:gd name="T48" fmla="*/ 647 w 1059"/>
                <a:gd name="T49" fmla="*/ 301 h 2617"/>
                <a:gd name="T50" fmla="*/ 691 w 1059"/>
                <a:gd name="T51" fmla="*/ 307 h 2617"/>
                <a:gd name="T52" fmla="*/ 782 w 1059"/>
                <a:gd name="T53" fmla="*/ 302 h 2617"/>
                <a:gd name="T54" fmla="*/ 779 w 1059"/>
                <a:gd name="T55" fmla="*/ 292 h 2617"/>
                <a:gd name="T56" fmla="*/ 869 w 1059"/>
                <a:gd name="T57" fmla="*/ 265 h 2617"/>
                <a:gd name="T58" fmla="*/ 843 w 1059"/>
                <a:gd name="T59" fmla="*/ 243 h 2617"/>
                <a:gd name="T60" fmla="*/ 878 w 1059"/>
                <a:gd name="T61" fmla="*/ 233 h 2617"/>
                <a:gd name="T62" fmla="*/ 938 w 1059"/>
                <a:gd name="T63" fmla="*/ 233 h 2617"/>
                <a:gd name="T64" fmla="*/ 998 w 1059"/>
                <a:gd name="T65" fmla="*/ 197 h 2617"/>
                <a:gd name="T66" fmla="*/ 999 w 1059"/>
                <a:gd name="T67" fmla="*/ 197 h 2617"/>
                <a:gd name="T68" fmla="*/ 1059 w 1059"/>
                <a:gd name="T69" fmla="*/ 188 h 2617"/>
                <a:gd name="T70" fmla="*/ 1005 w 1059"/>
                <a:gd name="T71" fmla="*/ 155 h 2617"/>
                <a:gd name="T72" fmla="*/ 1025 w 1059"/>
                <a:gd name="T73" fmla="*/ 125 h 2617"/>
                <a:gd name="T74" fmla="*/ 1003 w 1059"/>
                <a:gd name="T75" fmla="*/ 91 h 2617"/>
                <a:gd name="T76" fmla="*/ 1051 w 1059"/>
                <a:gd name="T77" fmla="*/ 73 h 2617"/>
                <a:gd name="T78" fmla="*/ 998 w 1059"/>
                <a:gd name="T79" fmla="*/ 41 h 2617"/>
                <a:gd name="T80" fmla="*/ 809 w 1059"/>
                <a:gd name="T81" fmla="*/ 0 h 2617"/>
                <a:gd name="T82" fmla="*/ 808 w 1059"/>
                <a:gd name="T83" fmla="*/ 0 h 2617"/>
                <a:gd name="T84" fmla="*/ 867 w 1059"/>
                <a:gd name="T85" fmla="*/ 265 h 2617"/>
                <a:gd name="T86" fmla="*/ 868 w 1059"/>
                <a:gd name="T87" fmla="*/ 265 h 2617"/>
                <a:gd name="T88" fmla="*/ 868 w 1059"/>
                <a:gd name="T89" fmla="*/ 265 h 2617"/>
                <a:gd name="T90" fmla="*/ 867 w 1059"/>
                <a:gd name="T91" fmla="*/ 265 h 26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59"/>
                <a:gd name="T139" fmla="*/ 0 h 2617"/>
                <a:gd name="T140" fmla="*/ 1059 w 1059"/>
                <a:gd name="T141" fmla="*/ 2617 h 26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59" h="2617">
                  <a:moveTo>
                    <a:pt x="808" y="0"/>
                  </a:moveTo>
                  <a:lnTo>
                    <a:pt x="807" y="2"/>
                  </a:lnTo>
                  <a:lnTo>
                    <a:pt x="646" y="230"/>
                  </a:lnTo>
                  <a:lnTo>
                    <a:pt x="306" y="396"/>
                  </a:lnTo>
                  <a:lnTo>
                    <a:pt x="88" y="632"/>
                  </a:lnTo>
                  <a:lnTo>
                    <a:pt x="0" y="1017"/>
                  </a:lnTo>
                  <a:lnTo>
                    <a:pt x="26" y="1085"/>
                  </a:lnTo>
                  <a:lnTo>
                    <a:pt x="164" y="1149"/>
                  </a:lnTo>
                  <a:lnTo>
                    <a:pt x="138" y="1169"/>
                  </a:lnTo>
                  <a:lnTo>
                    <a:pt x="133" y="1171"/>
                  </a:lnTo>
                  <a:lnTo>
                    <a:pt x="137" y="1439"/>
                  </a:lnTo>
                  <a:lnTo>
                    <a:pt x="181" y="1439"/>
                  </a:lnTo>
                  <a:lnTo>
                    <a:pt x="146" y="1503"/>
                  </a:lnTo>
                  <a:lnTo>
                    <a:pt x="188" y="1793"/>
                  </a:lnTo>
                  <a:lnTo>
                    <a:pt x="167" y="1883"/>
                  </a:lnTo>
                  <a:lnTo>
                    <a:pt x="202" y="2011"/>
                  </a:lnTo>
                  <a:lnTo>
                    <a:pt x="193" y="2077"/>
                  </a:lnTo>
                  <a:lnTo>
                    <a:pt x="195" y="2175"/>
                  </a:lnTo>
                  <a:lnTo>
                    <a:pt x="292" y="2191"/>
                  </a:lnTo>
                  <a:lnTo>
                    <a:pt x="412" y="2483"/>
                  </a:lnTo>
                  <a:lnTo>
                    <a:pt x="386" y="2551"/>
                  </a:lnTo>
                  <a:lnTo>
                    <a:pt x="437" y="2617"/>
                  </a:lnTo>
                  <a:lnTo>
                    <a:pt x="475" y="2537"/>
                  </a:lnTo>
                  <a:lnTo>
                    <a:pt x="566" y="2505"/>
                  </a:lnTo>
                  <a:lnTo>
                    <a:pt x="647" y="2407"/>
                  </a:lnTo>
                  <a:lnTo>
                    <a:pt x="691" y="2455"/>
                  </a:lnTo>
                  <a:lnTo>
                    <a:pt x="782" y="2415"/>
                  </a:lnTo>
                  <a:lnTo>
                    <a:pt x="779" y="2329"/>
                  </a:lnTo>
                  <a:lnTo>
                    <a:pt x="869" y="2119"/>
                  </a:lnTo>
                  <a:lnTo>
                    <a:pt x="843" y="1939"/>
                  </a:lnTo>
                  <a:lnTo>
                    <a:pt x="878" y="1863"/>
                  </a:lnTo>
                  <a:lnTo>
                    <a:pt x="938" y="1863"/>
                  </a:lnTo>
                  <a:lnTo>
                    <a:pt x="998" y="1573"/>
                  </a:lnTo>
                  <a:lnTo>
                    <a:pt x="999" y="1573"/>
                  </a:lnTo>
                  <a:lnTo>
                    <a:pt x="1059" y="1497"/>
                  </a:lnTo>
                  <a:lnTo>
                    <a:pt x="1005" y="1239"/>
                  </a:lnTo>
                  <a:lnTo>
                    <a:pt x="1025" y="993"/>
                  </a:lnTo>
                  <a:lnTo>
                    <a:pt x="1003" y="726"/>
                  </a:lnTo>
                  <a:lnTo>
                    <a:pt x="1051" y="582"/>
                  </a:lnTo>
                  <a:lnTo>
                    <a:pt x="998" y="326"/>
                  </a:lnTo>
                  <a:lnTo>
                    <a:pt x="809" y="0"/>
                  </a:lnTo>
                  <a:lnTo>
                    <a:pt x="808" y="0"/>
                  </a:lnTo>
                  <a:close/>
                  <a:moveTo>
                    <a:pt x="867" y="2115"/>
                  </a:moveTo>
                  <a:lnTo>
                    <a:pt x="868" y="2115"/>
                  </a:lnTo>
                  <a:lnTo>
                    <a:pt x="868" y="2117"/>
                  </a:lnTo>
                  <a:lnTo>
                    <a:pt x="867" y="211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id="193" name="Text Box 72"/>
            <p:cNvSpPr txBox="1">
              <a:spLocks noChangeArrowheads="1"/>
            </p:cNvSpPr>
            <p:nvPr/>
          </p:nvSpPr>
          <p:spPr bwMode="auto">
            <a:xfrm>
              <a:off x="3016" y="980"/>
              <a:ext cx="1545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fr-FR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Haute</a:t>
              </a:r>
              <a:endParaRPr lang="fr-FR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r>
                <a:rPr lang="fr-FR" b="1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Normandie</a:t>
              </a:r>
              <a:endParaRPr lang="fr-FR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fr-FR" sz="9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pic>
        <p:nvPicPr>
          <p:cNvPr id="355" name="Image 35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588224" y="2996952"/>
            <a:ext cx="1368152" cy="1512168"/>
          </a:xfrm>
          <a:prstGeom prst="rect">
            <a:avLst/>
          </a:prstGeom>
        </p:spPr>
      </p:pic>
      <p:graphicFrame>
        <p:nvGraphicFramePr>
          <p:cNvPr id="356" name="Tableau 355"/>
          <p:cNvGraphicFramePr>
            <a:graphicFrameLocks noGrp="1"/>
          </p:cNvGraphicFramePr>
          <p:nvPr/>
        </p:nvGraphicFramePr>
        <p:xfrm>
          <a:off x="971600" y="6093296"/>
          <a:ext cx="6696744" cy="576064"/>
        </p:xfrm>
        <a:graphic>
          <a:graphicData uri="http://schemas.openxmlformats.org/drawingml/2006/table">
            <a:tbl>
              <a:tblPr/>
              <a:tblGrid>
                <a:gridCol w="6696744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  <a:cs typeface="Times New Roman"/>
                        </a:rPr>
                        <a:t>Note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: Bold figures indicate the unemployment rates and figures in italics the rates of new-firm startups compared to the working population.</a:t>
                      </a:r>
                      <a:endParaRPr lang="fr-F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57" name="Rectangle 356"/>
          <p:cNvSpPr/>
          <p:nvPr/>
        </p:nvSpPr>
        <p:spPr>
          <a:xfrm>
            <a:off x="5868144" y="1340768"/>
            <a:ext cx="3275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Regional average rates of </a:t>
            </a:r>
          </a:p>
          <a:p>
            <a:r>
              <a:rPr lang="en-US" i="1" dirty="0" smtClean="0"/>
              <a:t>-unemployment and </a:t>
            </a:r>
          </a:p>
          <a:p>
            <a:r>
              <a:rPr lang="en-US" i="1" dirty="0" smtClean="0"/>
              <a:t>-new-firm startups</a:t>
            </a:r>
            <a:r>
              <a:rPr lang="en-US" dirty="0" smtClean="0"/>
              <a:t> (per 100)</a:t>
            </a:r>
          </a:p>
          <a:p>
            <a:r>
              <a:rPr lang="en-US" i="1" dirty="0" smtClean="0"/>
              <a:t>over the 2000-2011 period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79512" y="0"/>
          <a:ext cx="8964488" cy="6858000"/>
        </p:xfrm>
        <a:graphic>
          <a:graphicData uri="http://schemas.openxmlformats.org/presentationml/2006/ole">
            <p:oleObj spid="_x0000_s1026" r:id="rId4" imgW="4074840" imgH="4073400" progId="">
              <p:embed/>
            </p:oleObj>
          </a:graphicData>
        </a:graphic>
      </p:graphicFrame>
      <p:sp>
        <p:nvSpPr>
          <p:cNvPr id="6" name="Ellipse 5"/>
          <p:cNvSpPr/>
          <p:nvPr/>
        </p:nvSpPr>
        <p:spPr>
          <a:xfrm>
            <a:off x="2123728" y="1340768"/>
            <a:ext cx="3816424" cy="2592288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5292080" y="404664"/>
            <a:ext cx="3851920" cy="1584176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547664" y="4149080"/>
            <a:ext cx="3240360" cy="10081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644008" y="1988840"/>
            <a:ext cx="72008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Type 1</a:t>
            </a: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868144" y="5517232"/>
            <a:ext cx="72008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Type 2</a:t>
            </a: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68144" y="1268760"/>
            <a:ext cx="72008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Type 3</a:t>
            </a: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771800" y="4365104"/>
            <a:ext cx="7920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Type 4</a:t>
            </a:r>
            <a:endParaRPr lang="fr-FR" sz="1400" dirty="0"/>
          </a:p>
        </p:txBody>
      </p:sp>
      <p:sp>
        <p:nvSpPr>
          <p:cNvPr id="15" name="Rectangle 14"/>
          <p:cNvSpPr/>
          <p:nvPr/>
        </p:nvSpPr>
        <p:spPr>
          <a:xfrm>
            <a:off x="4716016" y="5157192"/>
            <a:ext cx="3528392" cy="7200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971600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0" indent="-762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fr-FR" dirty="0" smtClean="0"/>
              <a:t> </a:t>
            </a:r>
            <a:r>
              <a:rPr lang="fr-FR" dirty="0" err="1" smtClean="0"/>
              <a:t>Average</a:t>
            </a:r>
            <a:r>
              <a:rPr lang="fr-FR" dirty="0" smtClean="0"/>
              <a:t> rates over the 2000-2011 </a:t>
            </a:r>
            <a:r>
              <a:rPr lang="fr-FR" dirty="0" err="1" smtClean="0"/>
              <a:t>period</a:t>
            </a:r>
            <a:r>
              <a:rPr lang="fr-FR" dirty="0" smtClean="0"/>
              <a:t> (</a:t>
            </a:r>
            <a:r>
              <a:rPr lang="fr-FR" dirty="0" err="1" smtClean="0"/>
              <a:t>annual</a:t>
            </a:r>
            <a:r>
              <a:rPr lang="fr-FR" dirty="0" smtClean="0"/>
              <a:t> data)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627784" y="22048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2555776" y="24208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Startups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380312" y="7647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308304" y="6206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7236296" y="6926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Startups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619672" y="37890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Takeovers</a:t>
            </a:r>
            <a:endParaRPr lang="fr-F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8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e 95"/>
          <p:cNvGrpSpPr/>
          <p:nvPr/>
        </p:nvGrpSpPr>
        <p:grpSpPr>
          <a:xfrm>
            <a:off x="35496" y="980728"/>
            <a:ext cx="4968552" cy="5184576"/>
            <a:chOff x="0" y="0"/>
            <a:chExt cx="5514975" cy="6010275"/>
          </a:xfrm>
        </p:grpSpPr>
        <p:grpSp>
          <p:nvGrpSpPr>
            <p:cNvPr id="190" name="Group 1"/>
            <p:cNvGrpSpPr>
              <a:grpSpLocks noChangeAspect="1"/>
            </p:cNvGrpSpPr>
            <p:nvPr/>
          </p:nvGrpSpPr>
          <p:grpSpPr bwMode="auto">
            <a:xfrm>
              <a:off x="0" y="0"/>
              <a:ext cx="5400675" cy="6010275"/>
              <a:chOff x="0" y="0"/>
              <a:chExt cx="8505" cy="9465"/>
            </a:xfrm>
            <a:solidFill>
              <a:schemeClr val="bg1"/>
            </a:solidFill>
          </p:grpSpPr>
          <p:sp>
            <p:nvSpPr>
              <p:cNvPr id="193" name="Freeform 90"/>
              <p:cNvSpPr>
                <a:spLocks/>
              </p:cNvSpPr>
              <p:nvPr/>
            </p:nvSpPr>
            <p:spPr bwMode="auto">
              <a:xfrm>
                <a:off x="7664" y="7063"/>
                <a:ext cx="715" cy="1556"/>
              </a:xfrm>
              <a:custGeom>
                <a:avLst/>
                <a:gdLst>
                  <a:gd name="T0" fmla="*/ 532 w 715"/>
                  <a:gd name="T1" fmla="*/ 0 h 3112"/>
                  <a:gd name="T2" fmla="*/ 495 w 715"/>
                  <a:gd name="T3" fmla="*/ 16 h 3112"/>
                  <a:gd name="T4" fmla="*/ 503 w 715"/>
                  <a:gd name="T5" fmla="*/ 149 h 3112"/>
                  <a:gd name="T6" fmla="*/ 371 w 715"/>
                  <a:gd name="T7" fmla="*/ 139 h 3112"/>
                  <a:gd name="T8" fmla="*/ 317 w 715"/>
                  <a:gd name="T9" fmla="*/ 176 h 3112"/>
                  <a:gd name="T10" fmla="*/ 153 w 715"/>
                  <a:gd name="T11" fmla="*/ 208 h 3112"/>
                  <a:gd name="T12" fmla="*/ 140 w 715"/>
                  <a:gd name="T13" fmla="*/ 230 h 3112"/>
                  <a:gd name="T14" fmla="*/ 97 w 715"/>
                  <a:gd name="T15" fmla="*/ 233 h 3112"/>
                  <a:gd name="T16" fmla="*/ 63 w 715"/>
                  <a:gd name="T17" fmla="*/ 254 h 3112"/>
                  <a:gd name="T18" fmla="*/ 68 w 715"/>
                  <a:gd name="T19" fmla="*/ 281 h 3112"/>
                  <a:gd name="T20" fmla="*/ 8 w 715"/>
                  <a:gd name="T21" fmla="*/ 319 h 3112"/>
                  <a:gd name="T22" fmla="*/ 0 w 715"/>
                  <a:gd name="T23" fmla="*/ 341 h 3112"/>
                  <a:gd name="T24" fmla="*/ 40 w 715"/>
                  <a:gd name="T25" fmla="*/ 334 h 3112"/>
                  <a:gd name="T26" fmla="*/ 98 w 715"/>
                  <a:gd name="T27" fmla="*/ 366 h 3112"/>
                  <a:gd name="T28" fmla="*/ 18 w 715"/>
                  <a:gd name="T29" fmla="*/ 394 h 3112"/>
                  <a:gd name="T30" fmla="*/ 34 w 715"/>
                  <a:gd name="T31" fmla="*/ 436 h 3112"/>
                  <a:gd name="T32" fmla="*/ 155 w 715"/>
                  <a:gd name="T33" fmla="*/ 470 h 3112"/>
                  <a:gd name="T34" fmla="*/ 116 w 715"/>
                  <a:gd name="T35" fmla="*/ 483 h 3112"/>
                  <a:gd name="T36" fmla="*/ 70 w 715"/>
                  <a:gd name="T37" fmla="*/ 547 h 3112"/>
                  <a:gd name="T38" fmla="*/ 181 w 715"/>
                  <a:gd name="T39" fmla="*/ 527 h 3112"/>
                  <a:gd name="T40" fmla="*/ 194 w 715"/>
                  <a:gd name="T41" fmla="*/ 571 h 3112"/>
                  <a:gd name="T42" fmla="*/ 154 w 715"/>
                  <a:gd name="T43" fmla="*/ 625 h 3112"/>
                  <a:gd name="T44" fmla="*/ 299 w 715"/>
                  <a:gd name="T45" fmla="*/ 639 h 3112"/>
                  <a:gd name="T46" fmla="*/ 224 w 715"/>
                  <a:gd name="T47" fmla="*/ 665 h 3112"/>
                  <a:gd name="T48" fmla="*/ 221 w 715"/>
                  <a:gd name="T49" fmla="*/ 688 h 3112"/>
                  <a:gd name="T50" fmla="*/ 295 w 715"/>
                  <a:gd name="T51" fmla="*/ 721 h 3112"/>
                  <a:gd name="T52" fmla="*/ 466 w 715"/>
                  <a:gd name="T53" fmla="*/ 747 h 3112"/>
                  <a:gd name="T54" fmla="*/ 485 w 715"/>
                  <a:gd name="T55" fmla="*/ 769 h 3112"/>
                  <a:gd name="T56" fmla="*/ 531 w 715"/>
                  <a:gd name="T57" fmla="*/ 778 h 3112"/>
                  <a:gd name="T58" fmla="*/ 621 w 715"/>
                  <a:gd name="T59" fmla="*/ 665 h 3112"/>
                  <a:gd name="T60" fmla="*/ 571 w 715"/>
                  <a:gd name="T61" fmla="*/ 663 h 3112"/>
                  <a:gd name="T62" fmla="*/ 611 w 715"/>
                  <a:gd name="T63" fmla="*/ 648 h 3112"/>
                  <a:gd name="T64" fmla="*/ 643 w 715"/>
                  <a:gd name="T65" fmla="*/ 606 h 3112"/>
                  <a:gd name="T66" fmla="*/ 631 w 715"/>
                  <a:gd name="T67" fmla="*/ 540 h 3112"/>
                  <a:gd name="T68" fmla="*/ 632 w 715"/>
                  <a:gd name="T69" fmla="*/ 493 h 3112"/>
                  <a:gd name="T70" fmla="*/ 715 w 715"/>
                  <a:gd name="T71" fmla="*/ 401 h 3112"/>
                  <a:gd name="T72" fmla="*/ 656 w 715"/>
                  <a:gd name="T73" fmla="*/ 202 h 3112"/>
                  <a:gd name="T74" fmla="*/ 594 w 715"/>
                  <a:gd name="T75" fmla="*/ 159 h 3112"/>
                  <a:gd name="T76" fmla="*/ 603 w 715"/>
                  <a:gd name="T77" fmla="*/ 78 h 3112"/>
                  <a:gd name="T78" fmla="*/ 576 w 715"/>
                  <a:gd name="T79" fmla="*/ 9 h 3112"/>
                  <a:gd name="T80" fmla="*/ 532 w 715"/>
                  <a:gd name="T81" fmla="*/ 0 h 311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15"/>
                  <a:gd name="T124" fmla="*/ 0 h 3112"/>
                  <a:gd name="T125" fmla="*/ 715 w 715"/>
                  <a:gd name="T126" fmla="*/ 3112 h 311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15" h="3112">
                    <a:moveTo>
                      <a:pt x="532" y="0"/>
                    </a:moveTo>
                    <a:lnTo>
                      <a:pt x="495" y="62"/>
                    </a:lnTo>
                    <a:lnTo>
                      <a:pt x="503" y="595"/>
                    </a:lnTo>
                    <a:lnTo>
                      <a:pt x="371" y="553"/>
                    </a:lnTo>
                    <a:lnTo>
                      <a:pt x="317" y="703"/>
                    </a:lnTo>
                    <a:lnTo>
                      <a:pt x="153" y="833"/>
                    </a:lnTo>
                    <a:lnTo>
                      <a:pt x="140" y="921"/>
                    </a:lnTo>
                    <a:lnTo>
                      <a:pt x="97" y="931"/>
                    </a:lnTo>
                    <a:lnTo>
                      <a:pt x="63" y="1015"/>
                    </a:lnTo>
                    <a:lnTo>
                      <a:pt x="68" y="1121"/>
                    </a:lnTo>
                    <a:lnTo>
                      <a:pt x="8" y="1275"/>
                    </a:lnTo>
                    <a:lnTo>
                      <a:pt x="0" y="1363"/>
                    </a:lnTo>
                    <a:lnTo>
                      <a:pt x="40" y="1333"/>
                    </a:lnTo>
                    <a:lnTo>
                      <a:pt x="98" y="1461"/>
                    </a:lnTo>
                    <a:lnTo>
                      <a:pt x="18" y="1577"/>
                    </a:lnTo>
                    <a:lnTo>
                      <a:pt x="34" y="1745"/>
                    </a:lnTo>
                    <a:lnTo>
                      <a:pt x="155" y="1879"/>
                    </a:lnTo>
                    <a:lnTo>
                      <a:pt x="116" y="1931"/>
                    </a:lnTo>
                    <a:lnTo>
                      <a:pt x="70" y="2186"/>
                    </a:lnTo>
                    <a:lnTo>
                      <a:pt x="181" y="2108"/>
                    </a:lnTo>
                    <a:lnTo>
                      <a:pt x="194" y="2284"/>
                    </a:lnTo>
                    <a:lnTo>
                      <a:pt x="154" y="2500"/>
                    </a:lnTo>
                    <a:lnTo>
                      <a:pt x="299" y="2556"/>
                    </a:lnTo>
                    <a:lnTo>
                      <a:pt x="224" y="2658"/>
                    </a:lnTo>
                    <a:lnTo>
                      <a:pt x="221" y="2750"/>
                    </a:lnTo>
                    <a:lnTo>
                      <a:pt x="295" y="2884"/>
                    </a:lnTo>
                    <a:lnTo>
                      <a:pt x="466" y="2988"/>
                    </a:lnTo>
                    <a:lnTo>
                      <a:pt x="485" y="3074"/>
                    </a:lnTo>
                    <a:lnTo>
                      <a:pt x="531" y="3112"/>
                    </a:lnTo>
                    <a:lnTo>
                      <a:pt x="621" y="2660"/>
                    </a:lnTo>
                    <a:lnTo>
                      <a:pt x="571" y="2650"/>
                    </a:lnTo>
                    <a:lnTo>
                      <a:pt x="611" y="2590"/>
                    </a:lnTo>
                    <a:lnTo>
                      <a:pt x="643" y="2424"/>
                    </a:lnTo>
                    <a:lnTo>
                      <a:pt x="631" y="2160"/>
                    </a:lnTo>
                    <a:lnTo>
                      <a:pt x="632" y="1970"/>
                    </a:lnTo>
                    <a:lnTo>
                      <a:pt x="715" y="1605"/>
                    </a:lnTo>
                    <a:lnTo>
                      <a:pt x="656" y="809"/>
                    </a:lnTo>
                    <a:lnTo>
                      <a:pt x="594" y="635"/>
                    </a:lnTo>
                    <a:lnTo>
                      <a:pt x="603" y="311"/>
                    </a:lnTo>
                    <a:lnTo>
                      <a:pt x="576" y="34"/>
                    </a:lnTo>
                    <a:lnTo>
                      <a:pt x="532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94" name="Freeform 89"/>
              <p:cNvSpPr>
                <a:spLocks/>
              </p:cNvSpPr>
              <p:nvPr/>
            </p:nvSpPr>
            <p:spPr bwMode="auto">
              <a:xfrm>
                <a:off x="1947" y="4487"/>
                <a:ext cx="38" cy="41"/>
              </a:xfrm>
              <a:custGeom>
                <a:avLst/>
                <a:gdLst>
                  <a:gd name="T0" fmla="*/ 38 w 38"/>
                  <a:gd name="T1" fmla="*/ 18 h 82"/>
                  <a:gd name="T2" fmla="*/ 0 w 38"/>
                  <a:gd name="T3" fmla="*/ 0 h 82"/>
                  <a:gd name="T4" fmla="*/ 16 w 38"/>
                  <a:gd name="T5" fmla="*/ 21 h 82"/>
                  <a:gd name="T6" fmla="*/ 38 w 38"/>
                  <a:gd name="T7" fmla="*/ 18 h 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82"/>
                  <a:gd name="T14" fmla="*/ 38 w 38"/>
                  <a:gd name="T15" fmla="*/ 82 h 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82">
                    <a:moveTo>
                      <a:pt x="38" y="70"/>
                    </a:moveTo>
                    <a:lnTo>
                      <a:pt x="0" y="0"/>
                    </a:lnTo>
                    <a:lnTo>
                      <a:pt x="16" y="82"/>
                    </a:lnTo>
                    <a:lnTo>
                      <a:pt x="3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95" name="Freeform 88"/>
              <p:cNvSpPr>
                <a:spLocks/>
              </p:cNvSpPr>
              <p:nvPr/>
            </p:nvSpPr>
            <p:spPr bwMode="auto">
              <a:xfrm>
                <a:off x="8379" y="8070"/>
                <a:ext cx="94" cy="138"/>
              </a:xfrm>
              <a:custGeom>
                <a:avLst/>
                <a:gdLst>
                  <a:gd name="T0" fmla="*/ 40 w 94"/>
                  <a:gd name="T1" fmla="*/ 31 h 276"/>
                  <a:gd name="T2" fmla="*/ 31 w 94"/>
                  <a:gd name="T3" fmla="*/ 31 h 276"/>
                  <a:gd name="T4" fmla="*/ 25 w 94"/>
                  <a:gd name="T5" fmla="*/ 30 h 276"/>
                  <a:gd name="T6" fmla="*/ 20 w 94"/>
                  <a:gd name="T7" fmla="*/ 29 h 276"/>
                  <a:gd name="T8" fmla="*/ 17 w 94"/>
                  <a:gd name="T9" fmla="*/ 28 h 276"/>
                  <a:gd name="T10" fmla="*/ 14 w 94"/>
                  <a:gd name="T11" fmla="*/ 26 h 276"/>
                  <a:gd name="T12" fmla="*/ 12 w 94"/>
                  <a:gd name="T13" fmla="*/ 24 h 276"/>
                  <a:gd name="T14" fmla="*/ 11 w 94"/>
                  <a:gd name="T15" fmla="*/ 21 h 276"/>
                  <a:gd name="T16" fmla="*/ 11 w 94"/>
                  <a:gd name="T17" fmla="*/ 17 h 276"/>
                  <a:gd name="T18" fmla="*/ 12 w 94"/>
                  <a:gd name="T19" fmla="*/ 12 h 276"/>
                  <a:gd name="T20" fmla="*/ 15 w 94"/>
                  <a:gd name="T21" fmla="*/ 9 h 276"/>
                  <a:gd name="T22" fmla="*/ 17 w 94"/>
                  <a:gd name="T23" fmla="*/ 8 h 276"/>
                  <a:gd name="T24" fmla="*/ 21 w 94"/>
                  <a:gd name="T25" fmla="*/ 7 h 276"/>
                  <a:gd name="T26" fmla="*/ 32 w 94"/>
                  <a:gd name="T27" fmla="*/ 7 h 276"/>
                  <a:gd name="T28" fmla="*/ 94 w 94"/>
                  <a:gd name="T29" fmla="*/ 7 h 276"/>
                  <a:gd name="T30" fmla="*/ 94 w 94"/>
                  <a:gd name="T31" fmla="*/ 0 h 276"/>
                  <a:gd name="T32" fmla="*/ 33 w 94"/>
                  <a:gd name="T33" fmla="*/ 0 h 276"/>
                  <a:gd name="T34" fmla="*/ 24 w 94"/>
                  <a:gd name="T35" fmla="*/ 0 h 276"/>
                  <a:gd name="T36" fmla="*/ 18 w 94"/>
                  <a:gd name="T37" fmla="*/ 1 h 276"/>
                  <a:gd name="T38" fmla="*/ 12 w 94"/>
                  <a:gd name="T39" fmla="*/ 2 h 276"/>
                  <a:gd name="T40" fmla="*/ 8 w 94"/>
                  <a:gd name="T41" fmla="*/ 4 h 276"/>
                  <a:gd name="T42" fmla="*/ 4 w 94"/>
                  <a:gd name="T43" fmla="*/ 6 h 276"/>
                  <a:gd name="T44" fmla="*/ 2 w 94"/>
                  <a:gd name="T45" fmla="*/ 9 h 276"/>
                  <a:gd name="T46" fmla="*/ 0 w 94"/>
                  <a:gd name="T47" fmla="*/ 12 h 276"/>
                  <a:gd name="T48" fmla="*/ 0 w 94"/>
                  <a:gd name="T49" fmla="*/ 17 h 276"/>
                  <a:gd name="T50" fmla="*/ 0 w 94"/>
                  <a:gd name="T51" fmla="*/ 22 h 276"/>
                  <a:gd name="T52" fmla="*/ 3 w 94"/>
                  <a:gd name="T53" fmla="*/ 26 h 276"/>
                  <a:gd name="T54" fmla="*/ 8 w 94"/>
                  <a:gd name="T55" fmla="*/ 30 h 276"/>
                  <a:gd name="T56" fmla="*/ 15 w 94"/>
                  <a:gd name="T57" fmla="*/ 33 h 276"/>
                  <a:gd name="T58" fmla="*/ 8 w 94"/>
                  <a:gd name="T59" fmla="*/ 34 h 276"/>
                  <a:gd name="T60" fmla="*/ 3 w 94"/>
                  <a:gd name="T61" fmla="*/ 37 h 276"/>
                  <a:gd name="T62" fmla="*/ 0 w 94"/>
                  <a:gd name="T63" fmla="*/ 42 h 276"/>
                  <a:gd name="T64" fmla="*/ 0 w 94"/>
                  <a:gd name="T65" fmla="*/ 47 h 276"/>
                  <a:gd name="T66" fmla="*/ 0 w 94"/>
                  <a:gd name="T67" fmla="*/ 52 h 276"/>
                  <a:gd name="T68" fmla="*/ 3 w 94"/>
                  <a:gd name="T69" fmla="*/ 56 h 276"/>
                  <a:gd name="T70" fmla="*/ 8 w 94"/>
                  <a:gd name="T71" fmla="*/ 60 h 276"/>
                  <a:gd name="T72" fmla="*/ 15 w 94"/>
                  <a:gd name="T73" fmla="*/ 62 h 276"/>
                  <a:gd name="T74" fmla="*/ 15 w 94"/>
                  <a:gd name="T75" fmla="*/ 63 h 276"/>
                  <a:gd name="T76" fmla="*/ 2 w 94"/>
                  <a:gd name="T77" fmla="*/ 62 h 276"/>
                  <a:gd name="T78" fmla="*/ 2 w 94"/>
                  <a:gd name="T79" fmla="*/ 69 h 276"/>
                  <a:gd name="T80" fmla="*/ 94 w 94"/>
                  <a:gd name="T81" fmla="*/ 69 h 276"/>
                  <a:gd name="T82" fmla="*/ 94 w 94"/>
                  <a:gd name="T83" fmla="*/ 62 h 276"/>
                  <a:gd name="T84" fmla="*/ 41 w 94"/>
                  <a:gd name="T85" fmla="*/ 62 h 276"/>
                  <a:gd name="T86" fmla="*/ 33 w 94"/>
                  <a:gd name="T87" fmla="*/ 62 h 276"/>
                  <a:gd name="T88" fmla="*/ 27 w 94"/>
                  <a:gd name="T89" fmla="*/ 61 h 276"/>
                  <a:gd name="T90" fmla="*/ 18 w 94"/>
                  <a:gd name="T91" fmla="*/ 59 h 276"/>
                  <a:gd name="T92" fmla="*/ 14 w 94"/>
                  <a:gd name="T93" fmla="*/ 56 h 276"/>
                  <a:gd name="T94" fmla="*/ 12 w 94"/>
                  <a:gd name="T95" fmla="*/ 54 h 276"/>
                  <a:gd name="T96" fmla="*/ 11 w 94"/>
                  <a:gd name="T97" fmla="*/ 48 h 276"/>
                  <a:gd name="T98" fmla="*/ 12 w 94"/>
                  <a:gd name="T99" fmla="*/ 44 h 276"/>
                  <a:gd name="T100" fmla="*/ 15 w 94"/>
                  <a:gd name="T101" fmla="*/ 41 h 276"/>
                  <a:gd name="T102" fmla="*/ 20 w 94"/>
                  <a:gd name="T103" fmla="*/ 39 h 276"/>
                  <a:gd name="T104" fmla="*/ 29 w 94"/>
                  <a:gd name="T105" fmla="*/ 38 h 276"/>
                  <a:gd name="T106" fmla="*/ 94 w 94"/>
                  <a:gd name="T107" fmla="*/ 38 h 276"/>
                  <a:gd name="T108" fmla="*/ 94 w 94"/>
                  <a:gd name="T109" fmla="*/ 31 h 276"/>
                  <a:gd name="T110" fmla="*/ 40 w 94"/>
                  <a:gd name="T111" fmla="*/ 31 h 27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94"/>
                  <a:gd name="T169" fmla="*/ 0 h 276"/>
                  <a:gd name="T170" fmla="*/ 94 w 94"/>
                  <a:gd name="T171" fmla="*/ 276 h 27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94" h="276">
                    <a:moveTo>
                      <a:pt x="40" y="124"/>
                    </a:moveTo>
                    <a:lnTo>
                      <a:pt x="31" y="122"/>
                    </a:lnTo>
                    <a:lnTo>
                      <a:pt x="25" y="120"/>
                    </a:lnTo>
                    <a:lnTo>
                      <a:pt x="20" y="116"/>
                    </a:lnTo>
                    <a:lnTo>
                      <a:pt x="17" y="112"/>
                    </a:lnTo>
                    <a:lnTo>
                      <a:pt x="14" y="104"/>
                    </a:lnTo>
                    <a:lnTo>
                      <a:pt x="12" y="94"/>
                    </a:lnTo>
                    <a:lnTo>
                      <a:pt x="11" y="82"/>
                    </a:lnTo>
                    <a:lnTo>
                      <a:pt x="11" y="68"/>
                    </a:lnTo>
                    <a:lnTo>
                      <a:pt x="12" y="48"/>
                    </a:lnTo>
                    <a:lnTo>
                      <a:pt x="15" y="36"/>
                    </a:lnTo>
                    <a:lnTo>
                      <a:pt x="17" y="30"/>
                    </a:lnTo>
                    <a:lnTo>
                      <a:pt x="21" y="28"/>
                    </a:lnTo>
                    <a:lnTo>
                      <a:pt x="32" y="26"/>
                    </a:lnTo>
                    <a:lnTo>
                      <a:pt x="94" y="26"/>
                    </a:lnTo>
                    <a:lnTo>
                      <a:pt x="94" y="0"/>
                    </a:lnTo>
                    <a:lnTo>
                      <a:pt x="33" y="0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2" y="8"/>
                    </a:lnTo>
                    <a:lnTo>
                      <a:pt x="8" y="16"/>
                    </a:lnTo>
                    <a:lnTo>
                      <a:pt x="4" y="24"/>
                    </a:lnTo>
                    <a:lnTo>
                      <a:pt x="2" y="36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0" y="86"/>
                    </a:lnTo>
                    <a:lnTo>
                      <a:pt x="3" y="104"/>
                    </a:lnTo>
                    <a:lnTo>
                      <a:pt x="8" y="118"/>
                    </a:lnTo>
                    <a:lnTo>
                      <a:pt x="15" y="130"/>
                    </a:lnTo>
                    <a:lnTo>
                      <a:pt x="8" y="136"/>
                    </a:lnTo>
                    <a:lnTo>
                      <a:pt x="3" y="148"/>
                    </a:lnTo>
                    <a:lnTo>
                      <a:pt x="0" y="166"/>
                    </a:lnTo>
                    <a:lnTo>
                      <a:pt x="0" y="188"/>
                    </a:lnTo>
                    <a:lnTo>
                      <a:pt x="0" y="206"/>
                    </a:lnTo>
                    <a:lnTo>
                      <a:pt x="3" y="224"/>
                    </a:lnTo>
                    <a:lnTo>
                      <a:pt x="8" y="238"/>
                    </a:lnTo>
                    <a:lnTo>
                      <a:pt x="15" y="248"/>
                    </a:lnTo>
                    <a:lnTo>
                      <a:pt x="15" y="250"/>
                    </a:lnTo>
                    <a:lnTo>
                      <a:pt x="2" y="248"/>
                    </a:lnTo>
                    <a:lnTo>
                      <a:pt x="2" y="276"/>
                    </a:lnTo>
                    <a:lnTo>
                      <a:pt x="94" y="276"/>
                    </a:lnTo>
                    <a:lnTo>
                      <a:pt x="94" y="248"/>
                    </a:lnTo>
                    <a:lnTo>
                      <a:pt x="41" y="248"/>
                    </a:lnTo>
                    <a:lnTo>
                      <a:pt x="33" y="246"/>
                    </a:lnTo>
                    <a:lnTo>
                      <a:pt x="27" y="244"/>
                    </a:lnTo>
                    <a:lnTo>
                      <a:pt x="18" y="234"/>
                    </a:lnTo>
                    <a:lnTo>
                      <a:pt x="14" y="224"/>
                    </a:lnTo>
                    <a:lnTo>
                      <a:pt x="12" y="216"/>
                    </a:lnTo>
                    <a:lnTo>
                      <a:pt x="11" y="192"/>
                    </a:lnTo>
                    <a:lnTo>
                      <a:pt x="12" y="174"/>
                    </a:lnTo>
                    <a:lnTo>
                      <a:pt x="15" y="162"/>
                    </a:lnTo>
                    <a:lnTo>
                      <a:pt x="20" y="154"/>
                    </a:lnTo>
                    <a:lnTo>
                      <a:pt x="29" y="152"/>
                    </a:lnTo>
                    <a:lnTo>
                      <a:pt x="94" y="152"/>
                    </a:lnTo>
                    <a:lnTo>
                      <a:pt x="94" y="124"/>
                    </a:lnTo>
                    <a:lnTo>
                      <a:pt x="40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96" name="Freeform 87"/>
              <p:cNvSpPr>
                <a:spLocks noEditPoints="1"/>
              </p:cNvSpPr>
              <p:nvPr/>
            </p:nvSpPr>
            <p:spPr bwMode="auto">
              <a:xfrm>
                <a:off x="8379" y="8229"/>
                <a:ext cx="95" cy="83"/>
              </a:xfrm>
              <a:custGeom>
                <a:avLst/>
                <a:gdLst>
                  <a:gd name="T0" fmla="*/ 79 w 95"/>
                  <a:gd name="T1" fmla="*/ 2 h 166"/>
                  <a:gd name="T2" fmla="*/ 60 w 95"/>
                  <a:gd name="T3" fmla="*/ 0 h 166"/>
                  <a:gd name="T4" fmla="*/ 33 w 95"/>
                  <a:gd name="T5" fmla="*/ 0 h 166"/>
                  <a:gd name="T6" fmla="*/ 13 w 95"/>
                  <a:gd name="T7" fmla="*/ 2 h 166"/>
                  <a:gd name="T8" fmla="*/ 4 w 95"/>
                  <a:gd name="T9" fmla="*/ 7 h 166"/>
                  <a:gd name="T10" fmla="*/ 0 w 95"/>
                  <a:gd name="T11" fmla="*/ 15 h 166"/>
                  <a:gd name="T12" fmla="*/ 0 w 95"/>
                  <a:gd name="T13" fmla="*/ 26 h 166"/>
                  <a:gd name="T14" fmla="*/ 4 w 95"/>
                  <a:gd name="T15" fmla="*/ 35 h 166"/>
                  <a:gd name="T16" fmla="*/ 13 w 95"/>
                  <a:gd name="T17" fmla="*/ 39 h 166"/>
                  <a:gd name="T18" fmla="*/ 33 w 95"/>
                  <a:gd name="T19" fmla="*/ 41 h 166"/>
                  <a:gd name="T20" fmla="*/ 47 w 95"/>
                  <a:gd name="T21" fmla="*/ 42 h 166"/>
                  <a:gd name="T22" fmla="*/ 60 w 95"/>
                  <a:gd name="T23" fmla="*/ 41 h 166"/>
                  <a:gd name="T24" fmla="*/ 65 w 95"/>
                  <a:gd name="T25" fmla="*/ 41 h 166"/>
                  <a:gd name="T26" fmla="*/ 75 w 95"/>
                  <a:gd name="T27" fmla="*/ 40 h 166"/>
                  <a:gd name="T28" fmla="*/ 82 w 95"/>
                  <a:gd name="T29" fmla="*/ 38 h 166"/>
                  <a:gd name="T30" fmla="*/ 86 w 95"/>
                  <a:gd name="T31" fmla="*/ 37 h 166"/>
                  <a:gd name="T32" fmla="*/ 87 w 95"/>
                  <a:gd name="T33" fmla="*/ 36 h 166"/>
                  <a:gd name="T34" fmla="*/ 90 w 95"/>
                  <a:gd name="T35" fmla="*/ 33 h 166"/>
                  <a:gd name="T36" fmla="*/ 94 w 95"/>
                  <a:gd name="T37" fmla="*/ 26 h 166"/>
                  <a:gd name="T38" fmla="*/ 94 w 95"/>
                  <a:gd name="T39" fmla="*/ 22 h 166"/>
                  <a:gd name="T40" fmla="*/ 94 w 95"/>
                  <a:gd name="T41" fmla="*/ 17 h 166"/>
                  <a:gd name="T42" fmla="*/ 92 w 95"/>
                  <a:gd name="T43" fmla="*/ 10 h 166"/>
                  <a:gd name="T44" fmla="*/ 86 w 95"/>
                  <a:gd name="T45" fmla="*/ 4 h 166"/>
                  <a:gd name="T46" fmla="*/ 58 w 95"/>
                  <a:gd name="T47" fmla="*/ 7 h 166"/>
                  <a:gd name="T48" fmla="*/ 73 w 95"/>
                  <a:gd name="T49" fmla="*/ 8 h 166"/>
                  <a:gd name="T50" fmla="*/ 80 w 95"/>
                  <a:gd name="T51" fmla="*/ 11 h 166"/>
                  <a:gd name="T52" fmla="*/ 83 w 95"/>
                  <a:gd name="T53" fmla="*/ 16 h 166"/>
                  <a:gd name="T54" fmla="*/ 83 w 95"/>
                  <a:gd name="T55" fmla="*/ 25 h 166"/>
                  <a:gd name="T56" fmla="*/ 82 w 95"/>
                  <a:gd name="T57" fmla="*/ 25 h 166"/>
                  <a:gd name="T58" fmla="*/ 82 w 95"/>
                  <a:gd name="T59" fmla="*/ 28 h 166"/>
                  <a:gd name="T60" fmla="*/ 78 w 95"/>
                  <a:gd name="T61" fmla="*/ 32 h 166"/>
                  <a:gd name="T62" fmla="*/ 73 w 95"/>
                  <a:gd name="T63" fmla="*/ 33 h 166"/>
                  <a:gd name="T64" fmla="*/ 58 w 95"/>
                  <a:gd name="T65" fmla="*/ 34 h 166"/>
                  <a:gd name="T66" fmla="*/ 49 w 95"/>
                  <a:gd name="T67" fmla="*/ 34 h 166"/>
                  <a:gd name="T68" fmla="*/ 40 w 95"/>
                  <a:gd name="T69" fmla="*/ 34 h 166"/>
                  <a:gd name="T70" fmla="*/ 26 w 95"/>
                  <a:gd name="T71" fmla="*/ 34 h 166"/>
                  <a:gd name="T72" fmla="*/ 17 w 95"/>
                  <a:gd name="T73" fmla="*/ 32 h 166"/>
                  <a:gd name="T74" fmla="*/ 12 w 95"/>
                  <a:gd name="T75" fmla="*/ 28 h 166"/>
                  <a:gd name="T76" fmla="*/ 11 w 95"/>
                  <a:gd name="T77" fmla="*/ 21 h 166"/>
                  <a:gd name="T78" fmla="*/ 17 w 95"/>
                  <a:gd name="T79" fmla="*/ 10 h 166"/>
                  <a:gd name="T80" fmla="*/ 26 w 95"/>
                  <a:gd name="T81" fmla="*/ 8 h 166"/>
                  <a:gd name="T82" fmla="*/ 47 w 95"/>
                  <a:gd name="T83" fmla="*/ 7 h 16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5"/>
                  <a:gd name="T127" fmla="*/ 0 h 166"/>
                  <a:gd name="T128" fmla="*/ 95 w 95"/>
                  <a:gd name="T129" fmla="*/ 166 h 16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5" h="166">
                    <a:moveTo>
                      <a:pt x="86" y="16"/>
                    </a:moveTo>
                    <a:lnTo>
                      <a:pt x="79" y="8"/>
                    </a:lnTo>
                    <a:lnTo>
                      <a:pt x="71" y="4"/>
                    </a:lnTo>
                    <a:lnTo>
                      <a:pt x="60" y="0"/>
                    </a:lnTo>
                    <a:lnTo>
                      <a:pt x="47" y="0"/>
                    </a:lnTo>
                    <a:lnTo>
                      <a:pt x="33" y="0"/>
                    </a:lnTo>
                    <a:lnTo>
                      <a:pt x="22" y="4"/>
                    </a:lnTo>
                    <a:lnTo>
                      <a:pt x="13" y="8"/>
                    </a:lnTo>
                    <a:lnTo>
                      <a:pt x="8" y="16"/>
                    </a:lnTo>
                    <a:lnTo>
                      <a:pt x="4" y="26"/>
                    </a:lnTo>
                    <a:lnTo>
                      <a:pt x="2" y="40"/>
                    </a:lnTo>
                    <a:lnTo>
                      <a:pt x="0" y="58"/>
                    </a:lnTo>
                    <a:lnTo>
                      <a:pt x="0" y="82"/>
                    </a:lnTo>
                    <a:lnTo>
                      <a:pt x="0" y="104"/>
                    </a:lnTo>
                    <a:lnTo>
                      <a:pt x="2" y="124"/>
                    </a:lnTo>
                    <a:lnTo>
                      <a:pt x="4" y="138"/>
                    </a:lnTo>
                    <a:lnTo>
                      <a:pt x="8" y="150"/>
                    </a:lnTo>
                    <a:lnTo>
                      <a:pt x="13" y="156"/>
                    </a:lnTo>
                    <a:lnTo>
                      <a:pt x="22" y="162"/>
                    </a:lnTo>
                    <a:lnTo>
                      <a:pt x="33" y="164"/>
                    </a:lnTo>
                    <a:lnTo>
                      <a:pt x="39" y="164"/>
                    </a:lnTo>
                    <a:lnTo>
                      <a:pt x="47" y="166"/>
                    </a:lnTo>
                    <a:lnTo>
                      <a:pt x="53" y="164"/>
                    </a:lnTo>
                    <a:lnTo>
                      <a:pt x="60" y="164"/>
                    </a:lnTo>
                    <a:lnTo>
                      <a:pt x="62" y="162"/>
                    </a:lnTo>
                    <a:lnTo>
                      <a:pt x="65" y="162"/>
                    </a:lnTo>
                    <a:lnTo>
                      <a:pt x="71" y="162"/>
                    </a:lnTo>
                    <a:lnTo>
                      <a:pt x="75" y="158"/>
                    </a:lnTo>
                    <a:lnTo>
                      <a:pt x="79" y="156"/>
                    </a:lnTo>
                    <a:lnTo>
                      <a:pt x="82" y="152"/>
                    </a:lnTo>
                    <a:lnTo>
                      <a:pt x="86" y="150"/>
                    </a:lnTo>
                    <a:lnTo>
                      <a:pt x="86" y="146"/>
                    </a:lnTo>
                    <a:lnTo>
                      <a:pt x="86" y="144"/>
                    </a:lnTo>
                    <a:lnTo>
                      <a:pt x="87" y="144"/>
                    </a:lnTo>
                    <a:lnTo>
                      <a:pt x="89" y="138"/>
                    </a:lnTo>
                    <a:lnTo>
                      <a:pt x="90" y="130"/>
                    </a:lnTo>
                    <a:lnTo>
                      <a:pt x="92" y="124"/>
                    </a:lnTo>
                    <a:lnTo>
                      <a:pt x="94" y="104"/>
                    </a:lnTo>
                    <a:lnTo>
                      <a:pt x="94" y="92"/>
                    </a:lnTo>
                    <a:lnTo>
                      <a:pt x="94" y="86"/>
                    </a:lnTo>
                    <a:lnTo>
                      <a:pt x="95" y="82"/>
                    </a:lnTo>
                    <a:lnTo>
                      <a:pt x="94" y="68"/>
                    </a:lnTo>
                    <a:lnTo>
                      <a:pt x="94" y="58"/>
                    </a:lnTo>
                    <a:lnTo>
                      <a:pt x="92" y="40"/>
                    </a:lnTo>
                    <a:lnTo>
                      <a:pt x="89" y="26"/>
                    </a:lnTo>
                    <a:lnTo>
                      <a:pt x="86" y="16"/>
                    </a:lnTo>
                    <a:close/>
                    <a:moveTo>
                      <a:pt x="47" y="28"/>
                    </a:moveTo>
                    <a:lnTo>
                      <a:pt x="58" y="28"/>
                    </a:lnTo>
                    <a:lnTo>
                      <a:pt x="67" y="30"/>
                    </a:lnTo>
                    <a:lnTo>
                      <a:pt x="73" y="32"/>
                    </a:lnTo>
                    <a:lnTo>
                      <a:pt x="78" y="38"/>
                    </a:lnTo>
                    <a:lnTo>
                      <a:pt x="80" y="42"/>
                    </a:lnTo>
                    <a:lnTo>
                      <a:pt x="82" y="52"/>
                    </a:lnTo>
                    <a:lnTo>
                      <a:pt x="83" y="64"/>
                    </a:lnTo>
                    <a:lnTo>
                      <a:pt x="84" y="82"/>
                    </a:lnTo>
                    <a:lnTo>
                      <a:pt x="83" y="98"/>
                    </a:lnTo>
                    <a:lnTo>
                      <a:pt x="82" y="98"/>
                    </a:lnTo>
                    <a:lnTo>
                      <a:pt x="82" y="100"/>
                    </a:lnTo>
                    <a:lnTo>
                      <a:pt x="82" y="104"/>
                    </a:lnTo>
                    <a:lnTo>
                      <a:pt x="82" y="112"/>
                    </a:lnTo>
                    <a:lnTo>
                      <a:pt x="80" y="122"/>
                    </a:lnTo>
                    <a:lnTo>
                      <a:pt x="78" y="128"/>
                    </a:lnTo>
                    <a:lnTo>
                      <a:pt x="75" y="128"/>
                    </a:lnTo>
                    <a:lnTo>
                      <a:pt x="73" y="130"/>
                    </a:lnTo>
                    <a:lnTo>
                      <a:pt x="67" y="134"/>
                    </a:lnTo>
                    <a:lnTo>
                      <a:pt x="58" y="134"/>
                    </a:lnTo>
                    <a:lnTo>
                      <a:pt x="52" y="134"/>
                    </a:lnTo>
                    <a:lnTo>
                      <a:pt x="49" y="134"/>
                    </a:lnTo>
                    <a:lnTo>
                      <a:pt x="47" y="136"/>
                    </a:lnTo>
                    <a:lnTo>
                      <a:pt x="40" y="134"/>
                    </a:lnTo>
                    <a:lnTo>
                      <a:pt x="35" y="134"/>
                    </a:lnTo>
                    <a:lnTo>
                      <a:pt x="26" y="134"/>
                    </a:lnTo>
                    <a:lnTo>
                      <a:pt x="20" y="130"/>
                    </a:lnTo>
                    <a:lnTo>
                      <a:pt x="17" y="128"/>
                    </a:lnTo>
                    <a:lnTo>
                      <a:pt x="14" y="122"/>
                    </a:lnTo>
                    <a:lnTo>
                      <a:pt x="12" y="112"/>
                    </a:lnTo>
                    <a:lnTo>
                      <a:pt x="11" y="98"/>
                    </a:lnTo>
                    <a:lnTo>
                      <a:pt x="11" y="82"/>
                    </a:lnTo>
                    <a:lnTo>
                      <a:pt x="12" y="52"/>
                    </a:lnTo>
                    <a:lnTo>
                      <a:pt x="17" y="38"/>
                    </a:lnTo>
                    <a:lnTo>
                      <a:pt x="20" y="32"/>
                    </a:lnTo>
                    <a:lnTo>
                      <a:pt x="26" y="30"/>
                    </a:lnTo>
                    <a:lnTo>
                      <a:pt x="35" y="28"/>
                    </a:lnTo>
                    <a:lnTo>
                      <a:pt x="47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97" name="Freeform 86"/>
              <p:cNvSpPr>
                <a:spLocks/>
              </p:cNvSpPr>
              <p:nvPr/>
            </p:nvSpPr>
            <p:spPr bwMode="auto">
              <a:xfrm>
                <a:off x="8379" y="8328"/>
                <a:ext cx="95" cy="81"/>
              </a:xfrm>
              <a:custGeom>
                <a:avLst/>
                <a:gdLst>
                  <a:gd name="T0" fmla="*/ 19 w 95"/>
                  <a:gd name="T1" fmla="*/ 8 h 162"/>
                  <a:gd name="T2" fmla="*/ 31 w 95"/>
                  <a:gd name="T3" fmla="*/ 8 h 162"/>
                  <a:gd name="T4" fmla="*/ 22 w 95"/>
                  <a:gd name="T5" fmla="*/ 1 h 162"/>
                  <a:gd name="T6" fmla="*/ 10 w 95"/>
                  <a:gd name="T7" fmla="*/ 3 h 162"/>
                  <a:gd name="T8" fmla="*/ 3 w 95"/>
                  <a:gd name="T9" fmla="*/ 7 h 162"/>
                  <a:gd name="T10" fmla="*/ 0 w 95"/>
                  <a:gd name="T11" fmla="*/ 15 h 162"/>
                  <a:gd name="T12" fmla="*/ 0 w 95"/>
                  <a:gd name="T13" fmla="*/ 26 h 162"/>
                  <a:gd name="T14" fmla="*/ 4 w 95"/>
                  <a:gd name="T15" fmla="*/ 34 h 162"/>
                  <a:gd name="T16" fmla="*/ 14 w 95"/>
                  <a:gd name="T17" fmla="*/ 38 h 162"/>
                  <a:gd name="T18" fmla="*/ 34 w 95"/>
                  <a:gd name="T19" fmla="*/ 40 h 162"/>
                  <a:gd name="T20" fmla="*/ 53 w 95"/>
                  <a:gd name="T21" fmla="*/ 40 h 162"/>
                  <a:gd name="T22" fmla="*/ 62 w 95"/>
                  <a:gd name="T23" fmla="*/ 40 h 162"/>
                  <a:gd name="T24" fmla="*/ 71 w 95"/>
                  <a:gd name="T25" fmla="*/ 40 h 162"/>
                  <a:gd name="T26" fmla="*/ 79 w 95"/>
                  <a:gd name="T27" fmla="*/ 38 h 162"/>
                  <a:gd name="T28" fmla="*/ 86 w 95"/>
                  <a:gd name="T29" fmla="*/ 37 h 162"/>
                  <a:gd name="T30" fmla="*/ 86 w 95"/>
                  <a:gd name="T31" fmla="*/ 35 h 162"/>
                  <a:gd name="T32" fmla="*/ 89 w 95"/>
                  <a:gd name="T33" fmla="*/ 34 h 162"/>
                  <a:gd name="T34" fmla="*/ 92 w 95"/>
                  <a:gd name="T35" fmla="*/ 30 h 162"/>
                  <a:gd name="T36" fmla="*/ 94 w 95"/>
                  <a:gd name="T37" fmla="*/ 22 h 162"/>
                  <a:gd name="T38" fmla="*/ 95 w 95"/>
                  <a:gd name="T39" fmla="*/ 20 h 162"/>
                  <a:gd name="T40" fmla="*/ 93 w 95"/>
                  <a:gd name="T41" fmla="*/ 11 h 162"/>
                  <a:gd name="T42" fmla="*/ 87 w 95"/>
                  <a:gd name="T43" fmla="*/ 5 h 162"/>
                  <a:gd name="T44" fmla="*/ 77 w 95"/>
                  <a:gd name="T45" fmla="*/ 1 h 162"/>
                  <a:gd name="T46" fmla="*/ 65 w 95"/>
                  <a:gd name="T47" fmla="*/ 0 h 162"/>
                  <a:gd name="T48" fmla="*/ 60 w 95"/>
                  <a:gd name="T49" fmla="*/ 7 h 162"/>
                  <a:gd name="T50" fmla="*/ 73 w 95"/>
                  <a:gd name="T51" fmla="*/ 8 h 162"/>
                  <a:gd name="T52" fmla="*/ 80 w 95"/>
                  <a:gd name="T53" fmla="*/ 9 h 162"/>
                  <a:gd name="T54" fmla="*/ 83 w 95"/>
                  <a:gd name="T55" fmla="*/ 13 h 162"/>
                  <a:gd name="T56" fmla="*/ 84 w 95"/>
                  <a:gd name="T57" fmla="*/ 19 h 162"/>
                  <a:gd name="T58" fmla="*/ 83 w 95"/>
                  <a:gd name="T59" fmla="*/ 20 h 162"/>
                  <a:gd name="T60" fmla="*/ 83 w 95"/>
                  <a:gd name="T61" fmla="*/ 23 h 162"/>
                  <a:gd name="T62" fmla="*/ 82 w 95"/>
                  <a:gd name="T63" fmla="*/ 23 h 162"/>
                  <a:gd name="T64" fmla="*/ 82 w 95"/>
                  <a:gd name="T65" fmla="*/ 26 h 162"/>
                  <a:gd name="T66" fmla="*/ 78 w 95"/>
                  <a:gd name="T67" fmla="*/ 31 h 162"/>
                  <a:gd name="T68" fmla="*/ 73 w 95"/>
                  <a:gd name="T69" fmla="*/ 31 h 162"/>
                  <a:gd name="T70" fmla="*/ 61 w 95"/>
                  <a:gd name="T71" fmla="*/ 32 h 162"/>
                  <a:gd name="T72" fmla="*/ 52 w 95"/>
                  <a:gd name="T73" fmla="*/ 33 h 162"/>
                  <a:gd name="T74" fmla="*/ 37 w 95"/>
                  <a:gd name="T75" fmla="*/ 33 h 162"/>
                  <a:gd name="T76" fmla="*/ 21 w 95"/>
                  <a:gd name="T77" fmla="*/ 32 h 162"/>
                  <a:gd name="T78" fmla="*/ 17 w 95"/>
                  <a:gd name="T79" fmla="*/ 31 h 162"/>
                  <a:gd name="T80" fmla="*/ 12 w 95"/>
                  <a:gd name="T81" fmla="*/ 28 h 162"/>
                  <a:gd name="T82" fmla="*/ 11 w 95"/>
                  <a:gd name="T83" fmla="*/ 21 h 162"/>
                  <a:gd name="T84" fmla="*/ 14 w 95"/>
                  <a:gd name="T85" fmla="*/ 11 h 16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95"/>
                  <a:gd name="T130" fmla="*/ 0 h 162"/>
                  <a:gd name="T131" fmla="*/ 95 w 95"/>
                  <a:gd name="T132" fmla="*/ 162 h 16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95" h="162">
                    <a:moveTo>
                      <a:pt x="14" y="42"/>
                    </a:moveTo>
                    <a:lnTo>
                      <a:pt x="19" y="32"/>
                    </a:lnTo>
                    <a:lnTo>
                      <a:pt x="29" y="30"/>
                    </a:lnTo>
                    <a:lnTo>
                      <a:pt x="31" y="30"/>
                    </a:lnTo>
                    <a:lnTo>
                      <a:pt x="31" y="4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0" y="12"/>
                    </a:lnTo>
                    <a:lnTo>
                      <a:pt x="7" y="20"/>
                    </a:lnTo>
                    <a:lnTo>
                      <a:pt x="3" y="28"/>
                    </a:lnTo>
                    <a:lnTo>
                      <a:pt x="1" y="42"/>
                    </a:lnTo>
                    <a:lnTo>
                      <a:pt x="0" y="60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2" y="120"/>
                    </a:lnTo>
                    <a:lnTo>
                      <a:pt x="4" y="134"/>
                    </a:lnTo>
                    <a:lnTo>
                      <a:pt x="9" y="144"/>
                    </a:lnTo>
                    <a:lnTo>
                      <a:pt x="14" y="150"/>
                    </a:lnTo>
                    <a:lnTo>
                      <a:pt x="23" y="156"/>
                    </a:lnTo>
                    <a:lnTo>
                      <a:pt x="34" y="160"/>
                    </a:lnTo>
                    <a:lnTo>
                      <a:pt x="47" y="162"/>
                    </a:lnTo>
                    <a:lnTo>
                      <a:pt x="53" y="160"/>
                    </a:lnTo>
                    <a:lnTo>
                      <a:pt x="60" y="160"/>
                    </a:lnTo>
                    <a:lnTo>
                      <a:pt x="62" y="158"/>
                    </a:lnTo>
                    <a:lnTo>
                      <a:pt x="65" y="158"/>
                    </a:lnTo>
                    <a:lnTo>
                      <a:pt x="71" y="158"/>
                    </a:lnTo>
                    <a:lnTo>
                      <a:pt x="75" y="154"/>
                    </a:lnTo>
                    <a:lnTo>
                      <a:pt x="79" y="152"/>
                    </a:lnTo>
                    <a:lnTo>
                      <a:pt x="82" y="148"/>
                    </a:lnTo>
                    <a:lnTo>
                      <a:pt x="86" y="146"/>
                    </a:lnTo>
                    <a:lnTo>
                      <a:pt x="86" y="142"/>
                    </a:lnTo>
                    <a:lnTo>
                      <a:pt x="86" y="140"/>
                    </a:lnTo>
                    <a:lnTo>
                      <a:pt x="87" y="140"/>
                    </a:lnTo>
                    <a:lnTo>
                      <a:pt x="89" y="134"/>
                    </a:lnTo>
                    <a:lnTo>
                      <a:pt x="90" y="126"/>
                    </a:lnTo>
                    <a:lnTo>
                      <a:pt x="92" y="120"/>
                    </a:lnTo>
                    <a:lnTo>
                      <a:pt x="94" y="100"/>
                    </a:lnTo>
                    <a:lnTo>
                      <a:pt x="94" y="88"/>
                    </a:lnTo>
                    <a:lnTo>
                      <a:pt x="94" y="82"/>
                    </a:lnTo>
                    <a:lnTo>
                      <a:pt x="95" y="78"/>
                    </a:lnTo>
                    <a:lnTo>
                      <a:pt x="94" y="58"/>
                    </a:lnTo>
                    <a:lnTo>
                      <a:pt x="93" y="42"/>
                    </a:lnTo>
                    <a:lnTo>
                      <a:pt x="90" y="28"/>
                    </a:lnTo>
                    <a:lnTo>
                      <a:pt x="87" y="18"/>
                    </a:lnTo>
                    <a:lnTo>
                      <a:pt x="82" y="8"/>
                    </a:lnTo>
                    <a:lnTo>
                      <a:pt x="77" y="4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60" y="0"/>
                    </a:lnTo>
                    <a:lnTo>
                      <a:pt x="60" y="28"/>
                    </a:lnTo>
                    <a:lnTo>
                      <a:pt x="67" y="28"/>
                    </a:lnTo>
                    <a:lnTo>
                      <a:pt x="73" y="30"/>
                    </a:lnTo>
                    <a:lnTo>
                      <a:pt x="77" y="32"/>
                    </a:lnTo>
                    <a:lnTo>
                      <a:pt x="80" y="36"/>
                    </a:lnTo>
                    <a:lnTo>
                      <a:pt x="81" y="40"/>
                    </a:lnTo>
                    <a:lnTo>
                      <a:pt x="83" y="50"/>
                    </a:lnTo>
                    <a:lnTo>
                      <a:pt x="83" y="60"/>
                    </a:lnTo>
                    <a:lnTo>
                      <a:pt x="84" y="76"/>
                    </a:lnTo>
                    <a:lnTo>
                      <a:pt x="83" y="76"/>
                    </a:lnTo>
                    <a:lnTo>
                      <a:pt x="83" y="78"/>
                    </a:lnTo>
                    <a:lnTo>
                      <a:pt x="83" y="82"/>
                    </a:lnTo>
                    <a:lnTo>
                      <a:pt x="83" y="90"/>
                    </a:lnTo>
                    <a:lnTo>
                      <a:pt x="82" y="90"/>
                    </a:lnTo>
                    <a:lnTo>
                      <a:pt x="82" y="92"/>
                    </a:lnTo>
                    <a:lnTo>
                      <a:pt x="82" y="96"/>
                    </a:lnTo>
                    <a:lnTo>
                      <a:pt x="82" y="104"/>
                    </a:lnTo>
                    <a:lnTo>
                      <a:pt x="80" y="114"/>
                    </a:lnTo>
                    <a:lnTo>
                      <a:pt x="78" y="122"/>
                    </a:lnTo>
                    <a:lnTo>
                      <a:pt x="75" y="122"/>
                    </a:lnTo>
                    <a:lnTo>
                      <a:pt x="73" y="124"/>
                    </a:lnTo>
                    <a:lnTo>
                      <a:pt x="66" y="128"/>
                    </a:lnTo>
                    <a:lnTo>
                      <a:pt x="61" y="128"/>
                    </a:lnTo>
                    <a:lnTo>
                      <a:pt x="57" y="130"/>
                    </a:lnTo>
                    <a:lnTo>
                      <a:pt x="52" y="130"/>
                    </a:lnTo>
                    <a:lnTo>
                      <a:pt x="48" y="132"/>
                    </a:lnTo>
                    <a:lnTo>
                      <a:pt x="37" y="130"/>
                    </a:lnTo>
                    <a:lnTo>
                      <a:pt x="28" y="130"/>
                    </a:lnTo>
                    <a:lnTo>
                      <a:pt x="21" y="126"/>
                    </a:lnTo>
                    <a:lnTo>
                      <a:pt x="18" y="124"/>
                    </a:lnTo>
                    <a:lnTo>
                      <a:pt x="17" y="124"/>
                    </a:lnTo>
                    <a:lnTo>
                      <a:pt x="14" y="118"/>
                    </a:lnTo>
                    <a:lnTo>
                      <a:pt x="12" y="110"/>
                    </a:lnTo>
                    <a:lnTo>
                      <a:pt x="11" y="98"/>
                    </a:lnTo>
                    <a:lnTo>
                      <a:pt x="11" y="84"/>
                    </a:lnTo>
                    <a:lnTo>
                      <a:pt x="11" y="56"/>
                    </a:lnTo>
                    <a:lnTo>
                      <a:pt x="14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98" name="Rectangle 197"/>
              <p:cNvSpPr>
                <a:spLocks noChangeArrowheads="1"/>
              </p:cNvSpPr>
              <p:nvPr/>
            </p:nvSpPr>
            <p:spPr bwMode="auto">
              <a:xfrm>
                <a:off x="8455" y="8430"/>
                <a:ext cx="18" cy="1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99" name="Freeform 84"/>
              <p:cNvSpPr>
                <a:spLocks/>
              </p:cNvSpPr>
              <p:nvPr/>
            </p:nvSpPr>
            <p:spPr bwMode="auto">
              <a:xfrm>
                <a:off x="8379" y="8465"/>
                <a:ext cx="95" cy="78"/>
              </a:xfrm>
              <a:custGeom>
                <a:avLst/>
                <a:gdLst>
                  <a:gd name="T0" fmla="*/ 38 w 95"/>
                  <a:gd name="T1" fmla="*/ 27 h 158"/>
                  <a:gd name="T2" fmla="*/ 35 w 95"/>
                  <a:gd name="T3" fmla="*/ 28 h 158"/>
                  <a:gd name="T4" fmla="*/ 35 w 95"/>
                  <a:gd name="T5" fmla="*/ 29 h 158"/>
                  <a:gd name="T6" fmla="*/ 32 w 95"/>
                  <a:gd name="T7" fmla="*/ 29 h 158"/>
                  <a:gd name="T8" fmla="*/ 30 w 95"/>
                  <a:gd name="T9" fmla="*/ 31 h 158"/>
                  <a:gd name="T10" fmla="*/ 25 w 95"/>
                  <a:gd name="T11" fmla="*/ 31 h 158"/>
                  <a:gd name="T12" fmla="*/ 17 w 95"/>
                  <a:gd name="T13" fmla="*/ 31 h 158"/>
                  <a:gd name="T14" fmla="*/ 13 w 95"/>
                  <a:gd name="T15" fmla="*/ 29 h 158"/>
                  <a:gd name="T16" fmla="*/ 11 w 95"/>
                  <a:gd name="T17" fmla="*/ 26 h 158"/>
                  <a:gd name="T18" fmla="*/ 11 w 95"/>
                  <a:gd name="T19" fmla="*/ 16 h 158"/>
                  <a:gd name="T20" fmla="*/ 13 w 95"/>
                  <a:gd name="T21" fmla="*/ 10 h 158"/>
                  <a:gd name="T22" fmla="*/ 25 w 95"/>
                  <a:gd name="T23" fmla="*/ 8 h 158"/>
                  <a:gd name="T24" fmla="*/ 22 w 95"/>
                  <a:gd name="T25" fmla="*/ 1 h 158"/>
                  <a:gd name="T26" fmla="*/ 12 w 95"/>
                  <a:gd name="T27" fmla="*/ 2 h 158"/>
                  <a:gd name="T28" fmla="*/ 2 w 95"/>
                  <a:gd name="T29" fmla="*/ 8 h 158"/>
                  <a:gd name="T30" fmla="*/ 0 w 95"/>
                  <a:gd name="T31" fmla="*/ 19 h 158"/>
                  <a:gd name="T32" fmla="*/ 1 w 95"/>
                  <a:gd name="T33" fmla="*/ 29 h 158"/>
                  <a:gd name="T34" fmla="*/ 6 w 95"/>
                  <a:gd name="T35" fmla="*/ 35 h 158"/>
                  <a:gd name="T36" fmla="*/ 12 w 95"/>
                  <a:gd name="T37" fmla="*/ 37 h 158"/>
                  <a:gd name="T38" fmla="*/ 25 w 95"/>
                  <a:gd name="T39" fmla="*/ 38 h 158"/>
                  <a:gd name="T40" fmla="*/ 26 w 95"/>
                  <a:gd name="T41" fmla="*/ 38 h 158"/>
                  <a:gd name="T42" fmla="*/ 32 w 95"/>
                  <a:gd name="T43" fmla="*/ 38 h 158"/>
                  <a:gd name="T44" fmla="*/ 40 w 95"/>
                  <a:gd name="T45" fmla="*/ 36 h 158"/>
                  <a:gd name="T46" fmla="*/ 41 w 95"/>
                  <a:gd name="T47" fmla="*/ 35 h 158"/>
                  <a:gd name="T48" fmla="*/ 47 w 95"/>
                  <a:gd name="T49" fmla="*/ 34 h 158"/>
                  <a:gd name="T50" fmla="*/ 51 w 95"/>
                  <a:gd name="T51" fmla="*/ 26 h 158"/>
                  <a:gd name="T52" fmla="*/ 52 w 95"/>
                  <a:gd name="T53" fmla="*/ 20 h 158"/>
                  <a:gd name="T54" fmla="*/ 53 w 95"/>
                  <a:gd name="T55" fmla="*/ 14 h 158"/>
                  <a:gd name="T56" fmla="*/ 56 w 95"/>
                  <a:gd name="T57" fmla="*/ 8 h 158"/>
                  <a:gd name="T58" fmla="*/ 67 w 95"/>
                  <a:gd name="T59" fmla="*/ 7 h 158"/>
                  <a:gd name="T60" fmla="*/ 81 w 95"/>
                  <a:gd name="T61" fmla="*/ 10 h 158"/>
                  <a:gd name="T62" fmla="*/ 83 w 95"/>
                  <a:gd name="T63" fmla="*/ 16 h 158"/>
                  <a:gd name="T64" fmla="*/ 83 w 95"/>
                  <a:gd name="T65" fmla="*/ 23 h 158"/>
                  <a:gd name="T66" fmla="*/ 81 w 95"/>
                  <a:gd name="T67" fmla="*/ 28 h 158"/>
                  <a:gd name="T68" fmla="*/ 79 w 95"/>
                  <a:gd name="T69" fmla="*/ 29 h 158"/>
                  <a:gd name="T70" fmla="*/ 78 w 95"/>
                  <a:gd name="T71" fmla="*/ 30 h 158"/>
                  <a:gd name="T72" fmla="*/ 72 w 95"/>
                  <a:gd name="T73" fmla="*/ 31 h 158"/>
                  <a:gd name="T74" fmla="*/ 69 w 95"/>
                  <a:gd name="T75" fmla="*/ 31 h 158"/>
                  <a:gd name="T76" fmla="*/ 64 w 95"/>
                  <a:gd name="T77" fmla="*/ 32 h 158"/>
                  <a:gd name="T78" fmla="*/ 69 w 95"/>
                  <a:gd name="T79" fmla="*/ 39 h 158"/>
                  <a:gd name="T80" fmla="*/ 81 w 95"/>
                  <a:gd name="T81" fmla="*/ 38 h 158"/>
                  <a:gd name="T82" fmla="*/ 83 w 95"/>
                  <a:gd name="T83" fmla="*/ 36 h 158"/>
                  <a:gd name="T84" fmla="*/ 86 w 95"/>
                  <a:gd name="T85" fmla="*/ 36 h 158"/>
                  <a:gd name="T86" fmla="*/ 91 w 95"/>
                  <a:gd name="T87" fmla="*/ 32 h 158"/>
                  <a:gd name="T88" fmla="*/ 93 w 95"/>
                  <a:gd name="T89" fmla="*/ 26 h 158"/>
                  <a:gd name="T90" fmla="*/ 95 w 95"/>
                  <a:gd name="T91" fmla="*/ 19 h 158"/>
                  <a:gd name="T92" fmla="*/ 93 w 95"/>
                  <a:gd name="T93" fmla="*/ 10 h 158"/>
                  <a:gd name="T94" fmla="*/ 90 w 95"/>
                  <a:gd name="T95" fmla="*/ 4 h 158"/>
                  <a:gd name="T96" fmla="*/ 81 w 95"/>
                  <a:gd name="T97" fmla="*/ 1 h 158"/>
                  <a:gd name="T98" fmla="*/ 68 w 95"/>
                  <a:gd name="T99" fmla="*/ 0 h 158"/>
                  <a:gd name="T100" fmla="*/ 48 w 95"/>
                  <a:gd name="T101" fmla="*/ 3 h 158"/>
                  <a:gd name="T102" fmla="*/ 41 w 95"/>
                  <a:gd name="T103" fmla="*/ 9 h 158"/>
                  <a:gd name="T104" fmla="*/ 40 w 95"/>
                  <a:gd name="T105" fmla="*/ 24 h 15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95"/>
                  <a:gd name="T160" fmla="*/ 0 h 158"/>
                  <a:gd name="T161" fmla="*/ 95 w 95"/>
                  <a:gd name="T162" fmla="*/ 158 h 15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95" h="158">
                    <a:moveTo>
                      <a:pt x="40" y="100"/>
                    </a:moveTo>
                    <a:lnTo>
                      <a:pt x="38" y="110"/>
                    </a:lnTo>
                    <a:lnTo>
                      <a:pt x="36" y="114"/>
                    </a:lnTo>
                    <a:lnTo>
                      <a:pt x="35" y="114"/>
                    </a:lnTo>
                    <a:lnTo>
                      <a:pt x="35" y="116"/>
                    </a:lnTo>
                    <a:lnTo>
                      <a:pt x="35" y="120"/>
                    </a:lnTo>
                    <a:lnTo>
                      <a:pt x="33" y="120"/>
                    </a:lnTo>
                    <a:lnTo>
                      <a:pt x="32" y="120"/>
                    </a:lnTo>
                    <a:lnTo>
                      <a:pt x="32" y="122"/>
                    </a:lnTo>
                    <a:lnTo>
                      <a:pt x="30" y="126"/>
                    </a:lnTo>
                    <a:lnTo>
                      <a:pt x="27" y="126"/>
                    </a:lnTo>
                    <a:lnTo>
                      <a:pt x="25" y="128"/>
                    </a:lnTo>
                    <a:lnTo>
                      <a:pt x="20" y="126"/>
                    </a:lnTo>
                    <a:lnTo>
                      <a:pt x="17" y="126"/>
                    </a:lnTo>
                    <a:lnTo>
                      <a:pt x="14" y="122"/>
                    </a:lnTo>
                    <a:lnTo>
                      <a:pt x="13" y="120"/>
                    </a:lnTo>
                    <a:lnTo>
                      <a:pt x="11" y="114"/>
                    </a:lnTo>
                    <a:lnTo>
                      <a:pt x="11" y="106"/>
                    </a:lnTo>
                    <a:lnTo>
                      <a:pt x="11" y="82"/>
                    </a:lnTo>
                    <a:lnTo>
                      <a:pt x="11" y="64"/>
                    </a:lnTo>
                    <a:lnTo>
                      <a:pt x="11" y="54"/>
                    </a:lnTo>
                    <a:lnTo>
                      <a:pt x="13" y="40"/>
                    </a:lnTo>
                    <a:lnTo>
                      <a:pt x="17" y="34"/>
                    </a:lnTo>
                    <a:lnTo>
                      <a:pt x="25" y="32"/>
                    </a:lnTo>
                    <a:lnTo>
                      <a:pt x="25" y="6"/>
                    </a:lnTo>
                    <a:lnTo>
                      <a:pt x="22" y="6"/>
                    </a:lnTo>
                    <a:lnTo>
                      <a:pt x="16" y="6"/>
                    </a:lnTo>
                    <a:lnTo>
                      <a:pt x="12" y="10"/>
                    </a:lnTo>
                    <a:lnTo>
                      <a:pt x="5" y="24"/>
                    </a:lnTo>
                    <a:lnTo>
                      <a:pt x="2" y="32"/>
                    </a:lnTo>
                    <a:lnTo>
                      <a:pt x="1" y="46"/>
                    </a:lnTo>
                    <a:lnTo>
                      <a:pt x="0" y="80"/>
                    </a:lnTo>
                    <a:lnTo>
                      <a:pt x="0" y="100"/>
                    </a:lnTo>
                    <a:lnTo>
                      <a:pt x="1" y="118"/>
                    </a:lnTo>
                    <a:lnTo>
                      <a:pt x="3" y="132"/>
                    </a:lnTo>
                    <a:lnTo>
                      <a:pt x="6" y="142"/>
                    </a:lnTo>
                    <a:lnTo>
                      <a:pt x="8" y="146"/>
                    </a:lnTo>
                    <a:lnTo>
                      <a:pt x="12" y="152"/>
                    </a:lnTo>
                    <a:lnTo>
                      <a:pt x="17" y="154"/>
                    </a:lnTo>
                    <a:lnTo>
                      <a:pt x="25" y="156"/>
                    </a:lnTo>
                    <a:lnTo>
                      <a:pt x="25" y="154"/>
                    </a:lnTo>
                    <a:lnTo>
                      <a:pt x="26" y="154"/>
                    </a:lnTo>
                    <a:lnTo>
                      <a:pt x="28" y="154"/>
                    </a:lnTo>
                    <a:lnTo>
                      <a:pt x="32" y="154"/>
                    </a:lnTo>
                    <a:lnTo>
                      <a:pt x="38" y="150"/>
                    </a:lnTo>
                    <a:lnTo>
                      <a:pt x="40" y="146"/>
                    </a:lnTo>
                    <a:lnTo>
                      <a:pt x="40" y="144"/>
                    </a:lnTo>
                    <a:lnTo>
                      <a:pt x="41" y="144"/>
                    </a:lnTo>
                    <a:lnTo>
                      <a:pt x="43" y="144"/>
                    </a:lnTo>
                    <a:lnTo>
                      <a:pt x="47" y="138"/>
                    </a:lnTo>
                    <a:lnTo>
                      <a:pt x="49" y="124"/>
                    </a:lnTo>
                    <a:lnTo>
                      <a:pt x="51" y="106"/>
                    </a:lnTo>
                    <a:lnTo>
                      <a:pt x="51" y="94"/>
                    </a:lnTo>
                    <a:lnTo>
                      <a:pt x="52" y="82"/>
                    </a:lnTo>
                    <a:lnTo>
                      <a:pt x="52" y="68"/>
                    </a:lnTo>
                    <a:lnTo>
                      <a:pt x="53" y="56"/>
                    </a:lnTo>
                    <a:lnTo>
                      <a:pt x="53" y="42"/>
                    </a:lnTo>
                    <a:lnTo>
                      <a:pt x="56" y="34"/>
                    </a:lnTo>
                    <a:lnTo>
                      <a:pt x="60" y="28"/>
                    </a:lnTo>
                    <a:lnTo>
                      <a:pt x="67" y="28"/>
                    </a:lnTo>
                    <a:lnTo>
                      <a:pt x="75" y="30"/>
                    </a:lnTo>
                    <a:lnTo>
                      <a:pt x="81" y="40"/>
                    </a:lnTo>
                    <a:lnTo>
                      <a:pt x="83" y="54"/>
                    </a:lnTo>
                    <a:lnTo>
                      <a:pt x="83" y="66"/>
                    </a:lnTo>
                    <a:lnTo>
                      <a:pt x="84" y="84"/>
                    </a:lnTo>
                    <a:lnTo>
                      <a:pt x="83" y="96"/>
                    </a:lnTo>
                    <a:lnTo>
                      <a:pt x="83" y="106"/>
                    </a:lnTo>
                    <a:lnTo>
                      <a:pt x="81" y="114"/>
                    </a:lnTo>
                    <a:lnTo>
                      <a:pt x="81" y="120"/>
                    </a:lnTo>
                    <a:lnTo>
                      <a:pt x="79" y="120"/>
                    </a:lnTo>
                    <a:lnTo>
                      <a:pt x="78" y="120"/>
                    </a:lnTo>
                    <a:lnTo>
                      <a:pt x="78" y="122"/>
                    </a:lnTo>
                    <a:lnTo>
                      <a:pt x="76" y="126"/>
                    </a:lnTo>
                    <a:lnTo>
                      <a:pt x="72" y="128"/>
                    </a:lnTo>
                    <a:lnTo>
                      <a:pt x="70" y="128"/>
                    </a:lnTo>
                    <a:lnTo>
                      <a:pt x="69" y="128"/>
                    </a:lnTo>
                    <a:lnTo>
                      <a:pt x="69" y="130"/>
                    </a:lnTo>
                    <a:lnTo>
                      <a:pt x="64" y="130"/>
                    </a:lnTo>
                    <a:lnTo>
                      <a:pt x="64" y="158"/>
                    </a:lnTo>
                    <a:lnTo>
                      <a:pt x="69" y="158"/>
                    </a:lnTo>
                    <a:lnTo>
                      <a:pt x="75" y="156"/>
                    </a:lnTo>
                    <a:lnTo>
                      <a:pt x="81" y="154"/>
                    </a:lnTo>
                    <a:lnTo>
                      <a:pt x="83" y="150"/>
                    </a:lnTo>
                    <a:lnTo>
                      <a:pt x="83" y="148"/>
                    </a:lnTo>
                    <a:lnTo>
                      <a:pt x="84" y="148"/>
                    </a:lnTo>
                    <a:lnTo>
                      <a:pt x="86" y="148"/>
                    </a:lnTo>
                    <a:lnTo>
                      <a:pt x="90" y="142"/>
                    </a:lnTo>
                    <a:lnTo>
                      <a:pt x="91" y="130"/>
                    </a:lnTo>
                    <a:lnTo>
                      <a:pt x="93" y="116"/>
                    </a:lnTo>
                    <a:lnTo>
                      <a:pt x="93" y="106"/>
                    </a:lnTo>
                    <a:lnTo>
                      <a:pt x="94" y="98"/>
                    </a:lnTo>
                    <a:lnTo>
                      <a:pt x="95" y="78"/>
                    </a:lnTo>
                    <a:lnTo>
                      <a:pt x="94" y="56"/>
                    </a:lnTo>
                    <a:lnTo>
                      <a:pt x="93" y="40"/>
                    </a:lnTo>
                    <a:lnTo>
                      <a:pt x="91" y="26"/>
                    </a:lnTo>
                    <a:lnTo>
                      <a:pt x="90" y="16"/>
                    </a:lnTo>
                    <a:lnTo>
                      <a:pt x="86" y="8"/>
                    </a:lnTo>
                    <a:lnTo>
                      <a:pt x="81" y="4"/>
                    </a:lnTo>
                    <a:lnTo>
                      <a:pt x="75" y="0"/>
                    </a:lnTo>
                    <a:lnTo>
                      <a:pt x="68" y="0"/>
                    </a:lnTo>
                    <a:lnTo>
                      <a:pt x="56" y="2"/>
                    </a:lnTo>
                    <a:lnTo>
                      <a:pt x="48" y="12"/>
                    </a:lnTo>
                    <a:lnTo>
                      <a:pt x="43" y="26"/>
                    </a:lnTo>
                    <a:lnTo>
                      <a:pt x="41" y="36"/>
                    </a:lnTo>
                    <a:lnTo>
                      <a:pt x="41" y="50"/>
                    </a:lnTo>
                    <a:lnTo>
                      <a:pt x="40" y="1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200" name="Rectangle 199"/>
              <p:cNvSpPr>
                <a:spLocks noChangeArrowheads="1"/>
              </p:cNvSpPr>
              <p:nvPr/>
            </p:nvSpPr>
            <p:spPr bwMode="auto">
              <a:xfrm>
                <a:off x="8341" y="8563"/>
                <a:ext cx="15" cy="1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201" name="Freeform 82"/>
              <p:cNvSpPr>
                <a:spLocks/>
              </p:cNvSpPr>
              <p:nvPr/>
            </p:nvSpPr>
            <p:spPr bwMode="auto">
              <a:xfrm>
                <a:off x="8379" y="8597"/>
                <a:ext cx="95" cy="79"/>
              </a:xfrm>
              <a:custGeom>
                <a:avLst/>
                <a:gdLst>
                  <a:gd name="T0" fmla="*/ 17 w 95"/>
                  <a:gd name="T1" fmla="*/ 9 h 158"/>
                  <a:gd name="T2" fmla="*/ 25 w 95"/>
                  <a:gd name="T3" fmla="*/ 2 h 158"/>
                  <a:gd name="T4" fmla="*/ 16 w 95"/>
                  <a:gd name="T5" fmla="*/ 2 h 158"/>
                  <a:gd name="T6" fmla="*/ 5 w 95"/>
                  <a:gd name="T7" fmla="*/ 6 h 158"/>
                  <a:gd name="T8" fmla="*/ 1 w 95"/>
                  <a:gd name="T9" fmla="*/ 12 h 158"/>
                  <a:gd name="T10" fmla="*/ 0 w 95"/>
                  <a:gd name="T11" fmla="*/ 25 h 158"/>
                  <a:gd name="T12" fmla="*/ 3 w 95"/>
                  <a:gd name="T13" fmla="*/ 33 h 158"/>
                  <a:gd name="T14" fmla="*/ 8 w 95"/>
                  <a:gd name="T15" fmla="*/ 37 h 158"/>
                  <a:gd name="T16" fmla="*/ 17 w 95"/>
                  <a:gd name="T17" fmla="*/ 39 h 158"/>
                  <a:gd name="T18" fmla="*/ 25 w 95"/>
                  <a:gd name="T19" fmla="*/ 39 h 158"/>
                  <a:gd name="T20" fmla="*/ 28 w 95"/>
                  <a:gd name="T21" fmla="*/ 39 h 158"/>
                  <a:gd name="T22" fmla="*/ 38 w 95"/>
                  <a:gd name="T23" fmla="*/ 38 h 158"/>
                  <a:gd name="T24" fmla="*/ 40 w 95"/>
                  <a:gd name="T25" fmla="*/ 36 h 158"/>
                  <a:gd name="T26" fmla="*/ 43 w 95"/>
                  <a:gd name="T27" fmla="*/ 36 h 158"/>
                  <a:gd name="T28" fmla="*/ 49 w 95"/>
                  <a:gd name="T29" fmla="*/ 31 h 158"/>
                  <a:gd name="T30" fmla="*/ 51 w 95"/>
                  <a:gd name="T31" fmla="*/ 24 h 158"/>
                  <a:gd name="T32" fmla="*/ 52 w 95"/>
                  <a:gd name="T33" fmla="*/ 17 h 158"/>
                  <a:gd name="T34" fmla="*/ 53 w 95"/>
                  <a:gd name="T35" fmla="*/ 11 h 158"/>
                  <a:gd name="T36" fmla="*/ 60 w 95"/>
                  <a:gd name="T37" fmla="*/ 7 h 158"/>
                  <a:gd name="T38" fmla="*/ 75 w 95"/>
                  <a:gd name="T39" fmla="*/ 8 h 158"/>
                  <a:gd name="T40" fmla="*/ 83 w 95"/>
                  <a:gd name="T41" fmla="*/ 14 h 158"/>
                  <a:gd name="T42" fmla="*/ 84 w 95"/>
                  <a:gd name="T43" fmla="*/ 21 h 158"/>
                  <a:gd name="T44" fmla="*/ 83 w 95"/>
                  <a:gd name="T45" fmla="*/ 27 h 158"/>
                  <a:gd name="T46" fmla="*/ 81 w 95"/>
                  <a:gd name="T47" fmla="*/ 30 h 158"/>
                  <a:gd name="T48" fmla="*/ 78 w 95"/>
                  <a:gd name="T49" fmla="*/ 30 h 158"/>
                  <a:gd name="T50" fmla="*/ 76 w 95"/>
                  <a:gd name="T51" fmla="*/ 32 h 158"/>
                  <a:gd name="T52" fmla="*/ 70 w 95"/>
                  <a:gd name="T53" fmla="*/ 32 h 158"/>
                  <a:gd name="T54" fmla="*/ 69 w 95"/>
                  <a:gd name="T55" fmla="*/ 33 h 158"/>
                  <a:gd name="T56" fmla="*/ 64 w 95"/>
                  <a:gd name="T57" fmla="*/ 40 h 158"/>
                  <a:gd name="T58" fmla="*/ 75 w 95"/>
                  <a:gd name="T59" fmla="*/ 39 h 158"/>
                  <a:gd name="T60" fmla="*/ 83 w 95"/>
                  <a:gd name="T61" fmla="*/ 38 h 158"/>
                  <a:gd name="T62" fmla="*/ 84 w 95"/>
                  <a:gd name="T63" fmla="*/ 37 h 158"/>
                  <a:gd name="T64" fmla="*/ 90 w 95"/>
                  <a:gd name="T65" fmla="*/ 36 h 158"/>
                  <a:gd name="T66" fmla="*/ 93 w 95"/>
                  <a:gd name="T67" fmla="*/ 29 h 158"/>
                  <a:gd name="T68" fmla="*/ 94 w 95"/>
                  <a:gd name="T69" fmla="*/ 25 h 158"/>
                  <a:gd name="T70" fmla="*/ 94 w 95"/>
                  <a:gd name="T71" fmla="*/ 14 h 158"/>
                  <a:gd name="T72" fmla="*/ 91 w 95"/>
                  <a:gd name="T73" fmla="*/ 7 h 158"/>
                  <a:gd name="T74" fmla="*/ 86 w 95"/>
                  <a:gd name="T75" fmla="*/ 2 h 158"/>
                  <a:gd name="T76" fmla="*/ 75 w 95"/>
                  <a:gd name="T77" fmla="*/ 0 h 158"/>
                  <a:gd name="T78" fmla="*/ 56 w 95"/>
                  <a:gd name="T79" fmla="*/ 1 h 158"/>
                  <a:gd name="T80" fmla="*/ 43 w 95"/>
                  <a:gd name="T81" fmla="*/ 7 h 158"/>
                  <a:gd name="T82" fmla="*/ 41 w 95"/>
                  <a:gd name="T83" fmla="*/ 13 h 158"/>
                  <a:gd name="T84" fmla="*/ 38 w 95"/>
                  <a:gd name="T85" fmla="*/ 28 h 158"/>
                  <a:gd name="T86" fmla="*/ 35 w 95"/>
                  <a:gd name="T87" fmla="*/ 29 h 158"/>
                  <a:gd name="T88" fmla="*/ 35 w 95"/>
                  <a:gd name="T89" fmla="*/ 30 h 158"/>
                  <a:gd name="T90" fmla="*/ 32 w 95"/>
                  <a:gd name="T91" fmla="*/ 30 h 158"/>
                  <a:gd name="T92" fmla="*/ 30 w 95"/>
                  <a:gd name="T93" fmla="*/ 32 h 158"/>
                  <a:gd name="T94" fmla="*/ 25 w 95"/>
                  <a:gd name="T95" fmla="*/ 32 h 158"/>
                  <a:gd name="T96" fmla="*/ 17 w 95"/>
                  <a:gd name="T97" fmla="*/ 32 h 158"/>
                  <a:gd name="T98" fmla="*/ 13 w 95"/>
                  <a:gd name="T99" fmla="*/ 30 h 158"/>
                  <a:gd name="T100" fmla="*/ 11 w 95"/>
                  <a:gd name="T101" fmla="*/ 27 h 158"/>
                  <a:gd name="T102" fmla="*/ 11 w 95"/>
                  <a:gd name="T103" fmla="*/ 16 h 158"/>
                  <a:gd name="T104" fmla="*/ 13 w 95"/>
                  <a:gd name="T105" fmla="*/ 10 h 15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95"/>
                  <a:gd name="T160" fmla="*/ 0 h 158"/>
                  <a:gd name="T161" fmla="*/ 95 w 95"/>
                  <a:gd name="T162" fmla="*/ 158 h 15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95" h="158">
                    <a:moveTo>
                      <a:pt x="13" y="40"/>
                    </a:moveTo>
                    <a:lnTo>
                      <a:pt x="17" y="34"/>
                    </a:lnTo>
                    <a:lnTo>
                      <a:pt x="25" y="32"/>
                    </a:lnTo>
                    <a:lnTo>
                      <a:pt x="25" y="6"/>
                    </a:lnTo>
                    <a:lnTo>
                      <a:pt x="22" y="6"/>
                    </a:lnTo>
                    <a:lnTo>
                      <a:pt x="16" y="6"/>
                    </a:lnTo>
                    <a:lnTo>
                      <a:pt x="12" y="10"/>
                    </a:lnTo>
                    <a:lnTo>
                      <a:pt x="5" y="24"/>
                    </a:lnTo>
                    <a:lnTo>
                      <a:pt x="2" y="32"/>
                    </a:lnTo>
                    <a:lnTo>
                      <a:pt x="1" y="46"/>
                    </a:lnTo>
                    <a:lnTo>
                      <a:pt x="0" y="80"/>
                    </a:lnTo>
                    <a:lnTo>
                      <a:pt x="0" y="100"/>
                    </a:lnTo>
                    <a:lnTo>
                      <a:pt x="1" y="118"/>
                    </a:lnTo>
                    <a:lnTo>
                      <a:pt x="3" y="132"/>
                    </a:lnTo>
                    <a:lnTo>
                      <a:pt x="6" y="142"/>
                    </a:lnTo>
                    <a:lnTo>
                      <a:pt x="8" y="146"/>
                    </a:lnTo>
                    <a:lnTo>
                      <a:pt x="12" y="152"/>
                    </a:lnTo>
                    <a:lnTo>
                      <a:pt x="17" y="154"/>
                    </a:lnTo>
                    <a:lnTo>
                      <a:pt x="25" y="156"/>
                    </a:lnTo>
                    <a:lnTo>
                      <a:pt x="25" y="154"/>
                    </a:lnTo>
                    <a:lnTo>
                      <a:pt x="26" y="154"/>
                    </a:lnTo>
                    <a:lnTo>
                      <a:pt x="28" y="154"/>
                    </a:lnTo>
                    <a:lnTo>
                      <a:pt x="32" y="154"/>
                    </a:lnTo>
                    <a:lnTo>
                      <a:pt x="38" y="150"/>
                    </a:lnTo>
                    <a:lnTo>
                      <a:pt x="40" y="146"/>
                    </a:lnTo>
                    <a:lnTo>
                      <a:pt x="40" y="144"/>
                    </a:lnTo>
                    <a:lnTo>
                      <a:pt x="41" y="144"/>
                    </a:lnTo>
                    <a:lnTo>
                      <a:pt x="43" y="144"/>
                    </a:lnTo>
                    <a:lnTo>
                      <a:pt x="47" y="138"/>
                    </a:lnTo>
                    <a:lnTo>
                      <a:pt x="49" y="124"/>
                    </a:lnTo>
                    <a:lnTo>
                      <a:pt x="51" y="106"/>
                    </a:lnTo>
                    <a:lnTo>
                      <a:pt x="51" y="94"/>
                    </a:lnTo>
                    <a:lnTo>
                      <a:pt x="52" y="82"/>
                    </a:lnTo>
                    <a:lnTo>
                      <a:pt x="52" y="68"/>
                    </a:lnTo>
                    <a:lnTo>
                      <a:pt x="53" y="56"/>
                    </a:lnTo>
                    <a:lnTo>
                      <a:pt x="53" y="42"/>
                    </a:lnTo>
                    <a:lnTo>
                      <a:pt x="56" y="34"/>
                    </a:lnTo>
                    <a:lnTo>
                      <a:pt x="60" y="28"/>
                    </a:lnTo>
                    <a:lnTo>
                      <a:pt x="67" y="28"/>
                    </a:lnTo>
                    <a:lnTo>
                      <a:pt x="75" y="30"/>
                    </a:lnTo>
                    <a:lnTo>
                      <a:pt x="81" y="40"/>
                    </a:lnTo>
                    <a:lnTo>
                      <a:pt x="83" y="54"/>
                    </a:lnTo>
                    <a:lnTo>
                      <a:pt x="83" y="66"/>
                    </a:lnTo>
                    <a:lnTo>
                      <a:pt x="84" y="84"/>
                    </a:lnTo>
                    <a:lnTo>
                      <a:pt x="83" y="96"/>
                    </a:lnTo>
                    <a:lnTo>
                      <a:pt x="83" y="106"/>
                    </a:lnTo>
                    <a:lnTo>
                      <a:pt x="81" y="114"/>
                    </a:lnTo>
                    <a:lnTo>
                      <a:pt x="81" y="120"/>
                    </a:lnTo>
                    <a:lnTo>
                      <a:pt x="79" y="120"/>
                    </a:lnTo>
                    <a:lnTo>
                      <a:pt x="78" y="120"/>
                    </a:lnTo>
                    <a:lnTo>
                      <a:pt x="78" y="122"/>
                    </a:lnTo>
                    <a:lnTo>
                      <a:pt x="76" y="126"/>
                    </a:lnTo>
                    <a:lnTo>
                      <a:pt x="72" y="128"/>
                    </a:lnTo>
                    <a:lnTo>
                      <a:pt x="70" y="128"/>
                    </a:lnTo>
                    <a:lnTo>
                      <a:pt x="69" y="128"/>
                    </a:lnTo>
                    <a:lnTo>
                      <a:pt x="69" y="130"/>
                    </a:lnTo>
                    <a:lnTo>
                      <a:pt x="64" y="130"/>
                    </a:lnTo>
                    <a:lnTo>
                      <a:pt x="64" y="158"/>
                    </a:lnTo>
                    <a:lnTo>
                      <a:pt x="69" y="158"/>
                    </a:lnTo>
                    <a:lnTo>
                      <a:pt x="75" y="156"/>
                    </a:lnTo>
                    <a:lnTo>
                      <a:pt x="81" y="154"/>
                    </a:lnTo>
                    <a:lnTo>
                      <a:pt x="83" y="150"/>
                    </a:lnTo>
                    <a:lnTo>
                      <a:pt x="83" y="148"/>
                    </a:lnTo>
                    <a:lnTo>
                      <a:pt x="84" y="148"/>
                    </a:lnTo>
                    <a:lnTo>
                      <a:pt x="86" y="148"/>
                    </a:lnTo>
                    <a:lnTo>
                      <a:pt x="90" y="142"/>
                    </a:lnTo>
                    <a:lnTo>
                      <a:pt x="91" y="130"/>
                    </a:lnTo>
                    <a:lnTo>
                      <a:pt x="93" y="116"/>
                    </a:lnTo>
                    <a:lnTo>
                      <a:pt x="93" y="106"/>
                    </a:lnTo>
                    <a:lnTo>
                      <a:pt x="94" y="98"/>
                    </a:lnTo>
                    <a:lnTo>
                      <a:pt x="95" y="78"/>
                    </a:lnTo>
                    <a:lnTo>
                      <a:pt x="94" y="56"/>
                    </a:lnTo>
                    <a:lnTo>
                      <a:pt x="93" y="40"/>
                    </a:lnTo>
                    <a:lnTo>
                      <a:pt x="91" y="26"/>
                    </a:lnTo>
                    <a:lnTo>
                      <a:pt x="90" y="16"/>
                    </a:lnTo>
                    <a:lnTo>
                      <a:pt x="86" y="8"/>
                    </a:lnTo>
                    <a:lnTo>
                      <a:pt x="81" y="4"/>
                    </a:lnTo>
                    <a:lnTo>
                      <a:pt x="75" y="0"/>
                    </a:lnTo>
                    <a:lnTo>
                      <a:pt x="68" y="0"/>
                    </a:lnTo>
                    <a:lnTo>
                      <a:pt x="56" y="2"/>
                    </a:lnTo>
                    <a:lnTo>
                      <a:pt x="48" y="12"/>
                    </a:lnTo>
                    <a:lnTo>
                      <a:pt x="43" y="26"/>
                    </a:lnTo>
                    <a:lnTo>
                      <a:pt x="41" y="36"/>
                    </a:lnTo>
                    <a:lnTo>
                      <a:pt x="41" y="50"/>
                    </a:lnTo>
                    <a:lnTo>
                      <a:pt x="40" y="100"/>
                    </a:lnTo>
                    <a:lnTo>
                      <a:pt x="38" y="110"/>
                    </a:lnTo>
                    <a:lnTo>
                      <a:pt x="36" y="114"/>
                    </a:lnTo>
                    <a:lnTo>
                      <a:pt x="35" y="114"/>
                    </a:lnTo>
                    <a:lnTo>
                      <a:pt x="35" y="116"/>
                    </a:lnTo>
                    <a:lnTo>
                      <a:pt x="35" y="120"/>
                    </a:lnTo>
                    <a:lnTo>
                      <a:pt x="33" y="120"/>
                    </a:lnTo>
                    <a:lnTo>
                      <a:pt x="32" y="120"/>
                    </a:lnTo>
                    <a:lnTo>
                      <a:pt x="32" y="122"/>
                    </a:lnTo>
                    <a:lnTo>
                      <a:pt x="30" y="126"/>
                    </a:lnTo>
                    <a:lnTo>
                      <a:pt x="27" y="126"/>
                    </a:lnTo>
                    <a:lnTo>
                      <a:pt x="25" y="128"/>
                    </a:lnTo>
                    <a:lnTo>
                      <a:pt x="20" y="126"/>
                    </a:lnTo>
                    <a:lnTo>
                      <a:pt x="17" y="126"/>
                    </a:lnTo>
                    <a:lnTo>
                      <a:pt x="14" y="122"/>
                    </a:lnTo>
                    <a:lnTo>
                      <a:pt x="13" y="120"/>
                    </a:lnTo>
                    <a:lnTo>
                      <a:pt x="11" y="114"/>
                    </a:lnTo>
                    <a:lnTo>
                      <a:pt x="11" y="106"/>
                    </a:lnTo>
                    <a:lnTo>
                      <a:pt x="11" y="82"/>
                    </a:lnTo>
                    <a:lnTo>
                      <a:pt x="11" y="64"/>
                    </a:lnTo>
                    <a:lnTo>
                      <a:pt x="11" y="54"/>
                    </a:lnTo>
                    <a:lnTo>
                      <a:pt x="13" y="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202" name="Rectangle 201"/>
              <p:cNvSpPr>
                <a:spLocks noChangeArrowheads="1"/>
              </p:cNvSpPr>
              <p:nvPr/>
            </p:nvSpPr>
            <p:spPr bwMode="auto">
              <a:xfrm>
                <a:off x="8381" y="8563"/>
                <a:ext cx="92" cy="1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203" name="Freeform 80"/>
              <p:cNvSpPr>
                <a:spLocks/>
              </p:cNvSpPr>
              <p:nvPr/>
            </p:nvSpPr>
            <p:spPr bwMode="auto">
              <a:xfrm>
                <a:off x="8378" y="8685"/>
                <a:ext cx="95" cy="66"/>
              </a:xfrm>
              <a:custGeom>
                <a:avLst/>
                <a:gdLst>
                  <a:gd name="T0" fmla="*/ 13 w 95"/>
                  <a:gd name="T1" fmla="*/ 27 h 132"/>
                  <a:gd name="T2" fmla="*/ 12 w 95"/>
                  <a:gd name="T3" fmla="*/ 27 h 132"/>
                  <a:gd name="T4" fmla="*/ 3 w 95"/>
                  <a:gd name="T5" fmla="*/ 26 h 132"/>
                  <a:gd name="T6" fmla="*/ 3 w 95"/>
                  <a:gd name="T7" fmla="*/ 33 h 132"/>
                  <a:gd name="T8" fmla="*/ 95 w 95"/>
                  <a:gd name="T9" fmla="*/ 33 h 132"/>
                  <a:gd name="T10" fmla="*/ 95 w 95"/>
                  <a:gd name="T11" fmla="*/ 26 h 132"/>
                  <a:gd name="T12" fmla="*/ 39 w 95"/>
                  <a:gd name="T13" fmla="*/ 26 h 132"/>
                  <a:gd name="T14" fmla="*/ 26 w 95"/>
                  <a:gd name="T15" fmla="*/ 25 h 132"/>
                  <a:gd name="T16" fmla="*/ 21 w 95"/>
                  <a:gd name="T17" fmla="*/ 24 h 132"/>
                  <a:gd name="T18" fmla="*/ 18 w 95"/>
                  <a:gd name="T19" fmla="*/ 23 h 132"/>
                  <a:gd name="T20" fmla="*/ 14 w 95"/>
                  <a:gd name="T21" fmla="*/ 21 h 132"/>
                  <a:gd name="T22" fmla="*/ 12 w 95"/>
                  <a:gd name="T23" fmla="*/ 19 h 132"/>
                  <a:gd name="T24" fmla="*/ 11 w 95"/>
                  <a:gd name="T25" fmla="*/ 15 h 132"/>
                  <a:gd name="T26" fmla="*/ 11 w 95"/>
                  <a:gd name="T27" fmla="*/ 11 h 132"/>
                  <a:gd name="T28" fmla="*/ 14 w 95"/>
                  <a:gd name="T29" fmla="*/ 9 h 132"/>
                  <a:gd name="T30" fmla="*/ 18 w 95"/>
                  <a:gd name="T31" fmla="*/ 7 h 132"/>
                  <a:gd name="T32" fmla="*/ 25 w 95"/>
                  <a:gd name="T33" fmla="*/ 7 h 132"/>
                  <a:gd name="T34" fmla="*/ 30 w 95"/>
                  <a:gd name="T35" fmla="*/ 7 h 132"/>
                  <a:gd name="T36" fmla="*/ 33 w 95"/>
                  <a:gd name="T37" fmla="*/ 7 h 132"/>
                  <a:gd name="T38" fmla="*/ 33 w 95"/>
                  <a:gd name="T39" fmla="*/ 1 h 132"/>
                  <a:gd name="T40" fmla="*/ 26 w 95"/>
                  <a:gd name="T41" fmla="*/ 0 h 132"/>
                  <a:gd name="T42" fmla="*/ 14 w 95"/>
                  <a:gd name="T43" fmla="*/ 1 h 132"/>
                  <a:gd name="T44" fmla="*/ 6 w 95"/>
                  <a:gd name="T45" fmla="*/ 3 h 132"/>
                  <a:gd name="T46" fmla="*/ 1 w 95"/>
                  <a:gd name="T47" fmla="*/ 7 h 132"/>
                  <a:gd name="T48" fmla="*/ 0 w 95"/>
                  <a:gd name="T49" fmla="*/ 13 h 132"/>
                  <a:gd name="T50" fmla="*/ 0 w 95"/>
                  <a:gd name="T51" fmla="*/ 17 h 132"/>
                  <a:gd name="T52" fmla="*/ 3 w 95"/>
                  <a:gd name="T53" fmla="*/ 21 h 132"/>
                  <a:gd name="T54" fmla="*/ 6 w 95"/>
                  <a:gd name="T55" fmla="*/ 24 h 132"/>
                  <a:gd name="T56" fmla="*/ 13 w 95"/>
                  <a:gd name="T57" fmla="*/ 27 h 13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95"/>
                  <a:gd name="T88" fmla="*/ 0 h 132"/>
                  <a:gd name="T89" fmla="*/ 95 w 95"/>
                  <a:gd name="T90" fmla="*/ 132 h 13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95" h="132">
                    <a:moveTo>
                      <a:pt x="13" y="106"/>
                    </a:moveTo>
                    <a:lnTo>
                      <a:pt x="12" y="106"/>
                    </a:lnTo>
                    <a:lnTo>
                      <a:pt x="3" y="104"/>
                    </a:lnTo>
                    <a:lnTo>
                      <a:pt x="3" y="132"/>
                    </a:lnTo>
                    <a:lnTo>
                      <a:pt x="95" y="132"/>
                    </a:lnTo>
                    <a:lnTo>
                      <a:pt x="95" y="104"/>
                    </a:lnTo>
                    <a:lnTo>
                      <a:pt x="39" y="104"/>
                    </a:lnTo>
                    <a:lnTo>
                      <a:pt x="26" y="100"/>
                    </a:lnTo>
                    <a:lnTo>
                      <a:pt x="21" y="96"/>
                    </a:lnTo>
                    <a:lnTo>
                      <a:pt x="18" y="92"/>
                    </a:lnTo>
                    <a:lnTo>
                      <a:pt x="14" y="84"/>
                    </a:lnTo>
                    <a:lnTo>
                      <a:pt x="12" y="76"/>
                    </a:lnTo>
                    <a:lnTo>
                      <a:pt x="11" y="58"/>
                    </a:lnTo>
                    <a:lnTo>
                      <a:pt x="11" y="44"/>
                    </a:lnTo>
                    <a:lnTo>
                      <a:pt x="14" y="34"/>
                    </a:lnTo>
                    <a:lnTo>
                      <a:pt x="18" y="28"/>
                    </a:lnTo>
                    <a:lnTo>
                      <a:pt x="25" y="26"/>
                    </a:lnTo>
                    <a:lnTo>
                      <a:pt x="30" y="28"/>
                    </a:lnTo>
                    <a:lnTo>
                      <a:pt x="33" y="28"/>
                    </a:lnTo>
                    <a:lnTo>
                      <a:pt x="33" y="2"/>
                    </a:lnTo>
                    <a:lnTo>
                      <a:pt x="26" y="0"/>
                    </a:lnTo>
                    <a:lnTo>
                      <a:pt x="14" y="2"/>
                    </a:lnTo>
                    <a:lnTo>
                      <a:pt x="6" y="12"/>
                    </a:lnTo>
                    <a:lnTo>
                      <a:pt x="1" y="28"/>
                    </a:lnTo>
                    <a:lnTo>
                      <a:pt x="0" y="52"/>
                    </a:lnTo>
                    <a:lnTo>
                      <a:pt x="0" y="68"/>
                    </a:lnTo>
                    <a:lnTo>
                      <a:pt x="3" y="84"/>
                    </a:lnTo>
                    <a:lnTo>
                      <a:pt x="6" y="96"/>
                    </a:lnTo>
                    <a:lnTo>
                      <a:pt x="13" y="1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204" name="Freeform 79"/>
              <p:cNvSpPr>
                <a:spLocks noEditPoints="1"/>
              </p:cNvSpPr>
              <p:nvPr/>
            </p:nvSpPr>
            <p:spPr bwMode="auto">
              <a:xfrm>
                <a:off x="8379" y="8774"/>
                <a:ext cx="95" cy="82"/>
              </a:xfrm>
              <a:custGeom>
                <a:avLst/>
                <a:gdLst>
                  <a:gd name="T0" fmla="*/ 0 w 95"/>
                  <a:gd name="T1" fmla="*/ 27 h 164"/>
                  <a:gd name="T2" fmla="*/ 4 w 95"/>
                  <a:gd name="T3" fmla="*/ 35 h 164"/>
                  <a:gd name="T4" fmla="*/ 14 w 95"/>
                  <a:gd name="T5" fmla="*/ 39 h 164"/>
                  <a:gd name="T6" fmla="*/ 22 w 95"/>
                  <a:gd name="T7" fmla="*/ 40 h 164"/>
                  <a:gd name="T8" fmla="*/ 46 w 95"/>
                  <a:gd name="T9" fmla="*/ 41 h 164"/>
                  <a:gd name="T10" fmla="*/ 59 w 95"/>
                  <a:gd name="T11" fmla="*/ 41 h 164"/>
                  <a:gd name="T12" fmla="*/ 71 w 95"/>
                  <a:gd name="T13" fmla="*/ 40 h 164"/>
                  <a:gd name="T14" fmla="*/ 79 w 95"/>
                  <a:gd name="T15" fmla="*/ 39 h 164"/>
                  <a:gd name="T16" fmla="*/ 86 w 95"/>
                  <a:gd name="T17" fmla="*/ 37 h 164"/>
                  <a:gd name="T18" fmla="*/ 86 w 95"/>
                  <a:gd name="T19" fmla="*/ 36 h 164"/>
                  <a:gd name="T20" fmla="*/ 89 w 95"/>
                  <a:gd name="T21" fmla="*/ 34 h 164"/>
                  <a:gd name="T22" fmla="*/ 92 w 95"/>
                  <a:gd name="T23" fmla="*/ 31 h 164"/>
                  <a:gd name="T24" fmla="*/ 94 w 95"/>
                  <a:gd name="T25" fmla="*/ 23 h 164"/>
                  <a:gd name="T26" fmla="*/ 95 w 95"/>
                  <a:gd name="T27" fmla="*/ 20 h 164"/>
                  <a:gd name="T28" fmla="*/ 93 w 95"/>
                  <a:gd name="T29" fmla="*/ 11 h 164"/>
                  <a:gd name="T30" fmla="*/ 90 w 95"/>
                  <a:gd name="T31" fmla="*/ 5 h 164"/>
                  <a:gd name="T32" fmla="*/ 81 w 95"/>
                  <a:gd name="T33" fmla="*/ 1 h 164"/>
                  <a:gd name="T34" fmla="*/ 69 w 95"/>
                  <a:gd name="T35" fmla="*/ 0 h 164"/>
                  <a:gd name="T36" fmla="*/ 66 w 95"/>
                  <a:gd name="T37" fmla="*/ 7 h 164"/>
                  <a:gd name="T38" fmla="*/ 76 w 95"/>
                  <a:gd name="T39" fmla="*/ 8 h 164"/>
                  <a:gd name="T40" fmla="*/ 81 w 95"/>
                  <a:gd name="T41" fmla="*/ 10 h 164"/>
                  <a:gd name="T42" fmla="*/ 83 w 95"/>
                  <a:gd name="T43" fmla="*/ 16 h 164"/>
                  <a:gd name="T44" fmla="*/ 83 w 95"/>
                  <a:gd name="T45" fmla="*/ 20 h 164"/>
                  <a:gd name="T46" fmla="*/ 83 w 95"/>
                  <a:gd name="T47" fmla="*/ 22 h 164"/>
                  <a:gd name="T48" fmla="*/ 82 w 95"/>
                  <a:gd name="T49" fmla="*/ 24 h 164"/>
                  <a:gd name="T50" fmla="*/ 82 w 95"/>
                  <a:gd name="T51" fmla="*/ 25 h 164"/>
                  <a:gd name="T52" fmla="*/ 80 w 95"/>
                  <a:gd name="T53" fmla="*/ 30 h 164"/>
                  <a:gd name="T54" fmla="*/ 75 w 95"/>
                  <a:gd name="T55" fmla="*/ 31 h 164"/>
                  <a:gd name="T56" fmla="*/ 68 w 95"/>
                  <a:gd name="T57" fmla="*/ 33 h 164"/>
                  <a:gd name="T58" fmla="*/ 59 w 95"/>
                  <a:gd name="T59" fmla="*/ 33 h 164"/>
                  <a:gd name="T60" fmla="*/ 50 w 95"/>
                  <a:gd name="T61" fmla="*/ 34 h 164"/>
                  <a:gd name="T62" fmla="*/ 43 w 95"/>
                  <a:gd name="T63" fmla="*/ 0 h 164"/>
                  <a:gd name="T64" fmla="*/ 20 w 95"/>
                  <a:gd name="T65" fmla="*/ 1 h 164"/>
                  <a:gd name="T66" fmla="*/ 8 w 95"/>
                  <a:gd name="T67" fmla="*/ 4 h 164"/>
                  <a:gd name="T68" fmla="*/ 2 w 95"/>
                  <a:gd name="T69" fmla="*/ 10 h 164"/>
                  <a:gd name="T70" fmla="*/ 0 w 95"/>
                  <a:gd name="T71" fmla="*/ 21 h 164"/>
                  <a:gd name="T72" fmla="*/ 13 w 95"/>
                  <a:gd name="T73" fmla="*/ 29 h 164"/>
                  <a:gd name="T74" fmla="*/ 11 w 95"/>
                  <a:gd name="T75" fmla="*/ 24 h 164"/>
                  <a:gd name="T76" fmla="*/ 12 w 95"/>
                  <a:gd name="T77" fmla="*/ 13 h 164"/>
                  <a:gd name="T78" fmla="*/ 17 w 95"/>
                  <a:gd name="T79" fmla="*/ 8 h 164"/>
                  <a:gd name="T80" fmla="*/ 35 w 95"/>
                  <a:gd name="T81" fmla="*/ 7 h 164"/>
                  <a:gd name="T82" fmla="*/ 39 w 95"/>
                  <a:gd name="T83" fmla="*/ 34 h 164"/>
                  <a:gd name="T84" fmla="*/ 24 w 95"/>
                  <a:gd name="T85" fmla="*/ 33 h 164"/>
                  <a:gd name="T86" fmla="*/ 16 w 95"/>
                  <a:gd name="T87" fmla="*/ 31 h 16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5"/>
                  <a:gd name="T133" fmla="*/ 0 h 164"/>
                  <a:gd name="T134" fmla="*/ 95 w 95"/>
                  <a:gd name="T135" fmla="*/ 164 h 16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5" h="164">
                    <a:moveTo>
                      <a:pt x="0" y="84"/>
                    </a:moveTo>
                    <a:lnTo>
                      <a:pt x="0" y="106"/>
                    </a:lnTo>
                    <a:lnTo>
                      <a:pt x="2" y="124"/>
                    </a:lnTo>
                    <a:lnTo>
                      <a:pt x="4" y="138"/>
                    </a:lnTo>
                    <a:lnTo>
                      <a:pt x="9" y="148"/>
                    </a:lnTo>
                    <a:lnTo>
                      <a:pt x="14" y="154"/>
                    </a:lnTo>
                    <a:lnTo>
                      <a:pt x="17" y="156"/>
                    </a:lnTo>
                    <a:lnTo>
                      <a:pt x="22" y="160"/>
                    </a:lnTo>
                    <a:lnTo>
                      <a:pt x="33" y="162"/>
                    </a:lnTo>
                    <a:lnTo>
                      <a:pt x="46" y="164"/>
                    </a:lnTo>
                    <a:lnTo>
                      <a:pt x="52" y="162"/>
                    </a:lnTo>
                    <a:lnTo>
                      <a:pt x="59" y="162"/>
                    </a:lnTo>
                    <a:lnTo>
                      <a:pt x="65" y="160"/>
                    </a:lnTo>
                    <a:lnTo>
                      <a:pt x="71" y="160"/>
                    </a:lnTo>
                    <a:lnTo>
                      <a:pt x="75" y="156"/>
                    </a:lnTo>
                    <a:lnTo>
                      <a:pt x="79" y="154"/>
                    </a:lnTo>
                    <a:lnTo>
                      <a:pt x="82" y="150"/>
                    </a:lnTo>
                    <a:lnTo>
                      <a:pt x="86" y="148"/>
                    </a:lnTo>
                    <a:lnTo>
                      <a:pt x="86" y="144"/>
                    </a:lnTo>
                    <a:lnTo>
                      <a:pt x="86" y="142"/>
                    </a:lnTo>
                    <a:lnTo>
                      <a:pt x="87" y="142"/>
                    </a:lnTo>
                    <a:lnTo>
                      <a:pt x="89" y="136"/>
                    </a:lnTo>
                    <a:lnTo>
                      <a:pt x="90" y="128"/>
                    </a:lnTo>
                    <a:lnTo>
                      <a:pt x="92" y="122"/>
                    </a:lnTo>
                    <a:lnTo>
                      <a:pt x="94" y="102"/>
                    </a:lnTo>
                    <a:lnTo>
                      <a:pt x="94" y="90"/>
                    </a:lnTo>
                    <a:lnTo>
                      <a:pt x="94" y="84"/>
                    </a:lnTo>
                    <a:lnTo>
                      <a:pt x="95" y="80"/>
                    </a:lnTo>
                    <a:lnTo>
                      <a:pt x="94" y="58"/>
                    </a:lnTo>
                    <a:lnTo>
                      <a:pt x="93" y="42"/>
                    </a:lnTo>
                    <a:lnTo>
                      <a:pt x="91" y="28"/>
                    </a:lnTo>
                    <a:lnTo>
                      <a:pt x="90" y="18"/>
                    </a:lnTo>
                    <a:lnTo>
                      <a:pt x="86" y="8"/>
                    </a:lnTo>
                    <a:lnTo>
                      <a:pt x="81" y="4"/>
                    </a:lnTo>
                    <a:lnTo>
                      <a:pt x="75" y="0"/>
                    </a:lnTo>
                    <a:lnTo>
                      <a:pt x="69" y="0"/>
                    </a:lnTo>
                    <a:lnTo>
                      <a:pt x="66" y="0"/>
                    </a:lnTo>
                    <a:lnTo>
                      <a:pt x="66" y="28"/>
                    </a:lnTo>
                    <a:lnTo>
                      <a:pt x="69" y="28"/>
                    </a:lnTo>
                    <a:lnTo>
                      <a:pt x="76" y="30"/>
                    </a:lnTo>
                    <a:lnTo>
                      <a:pt x="78" y="32"/>
                    </a:lnTo>
                    <a:lnTo>
                      <a:pt x="81" y="38"/>
                    </a:lnTo>
                    <a:lnTo>
                      <a:pt x="83" y="52"/>
                    </a:lnTo>
                    <a:lnTo>
                      <a:pt x="83" y="64"/>
                    </a:lnTo>
                    <a:lnTo>
                      <a:pt x="84" y="80"/>
                    </a:lnTo>
                    <a:lnTo>
                      <a:pt x="83" y="80"/>
                    </a:lnTo>
                    <a:lnTo>
                      <a:pt x="83" y="82"/>
                    </a:lnTo>
                    <a:lnTo>
                      <a:pt x="83" y="86"/>
                    </a:lnTo>
                    <a:lnTo>
                      <a:pt x="83" y="94"/>
                    </a:lnTo>
                    <a:lnTo>
                      <a:pt x="82" y="94"/>
                    </a:lnTo>
                    <a:lnTo>
                      <a:pt x="82" y="96"/>
                    </a:lnTo>
                    <a:lnTo>
                      <a:pt x="82" y="100"/>
                    </a:lnTo>
                    <a:lnTo>
                      <a:pt x="82" y="108"/>
                    </a:lnTo>
                    <a:lnTo>
                      <a:pt x="80" y="118"/>
                    </a:lnTo>
                    <a:lnTo>
                      <a:pt x="78" y="124"/>
                    </a:lnTo>
                    <a:lnTo>
                      <a:pt x="75" y="124"/>
                    </a:lnTo>
                    <a:lnTo>
                      <a:pt x="73" y="126"/>
                    </a:lnTo>
                    <a:lnTo>
                      <a:pt x="68" y="130"/>
                    </a:lnTo>
                    <a:lnTo>
                      <a:pt x="63" y="130"/>
                    </a:lnTo>
                    <a:lnTo>
                      <a:pt x="59" y="132"/>
                    </a:lnTo>
                    <a:lnTo>
                      <a:pt x="54" y="132"/>
                    </a:lnTo>
                    <a:lnTo>
                      <a:pt x="50" y="134"/>
                    </a:lnTo>
                    <a:lnTo>
                      <a:pt x="50" y="0"/>
                    </a:lnTo>
                    <a:lnTo>
                      <a:pt x="43" y="0"/>
                    </a:lnTo>
                    <a:lnTo>
                      <a:pt x="30" y="0"/>
                    </a:lnTo>
                    <a:lnTo>
                      <a:pt x="20" y="4"/>
                    </a:lnTo>
                    <a:lnTo>
                      <a:pt x="13" y="8"/>
                    </a:lnTo>
                    <a:lnTo>
                      <a:pt x="8" y="16"/>
                    </a:lnTo>
                    <a:lnTo>
                      <a:pt x="4" y="26"/>
                    </a:lnTo>
                    <a:lnTo>
                      <a:pt x="2" y="40"/>
                    </a:lnTo>
                    <a:lnTo>
                      <a:pt x="0" y="58"/>
                    </a:lnTo>
                    <a:lnTo>
                      <a:pt x="0" y="84"/>
                    </a:lnTo>
                    <a:close/>
                    <a:moveTo>
                      <a:pt x="16" y="124"/>
                    </a:moveTo>
                    <a:lnTo>
                      <a:pt x="13" y="116"/>
                    </a:lnTo>
                    <a:lnTo>
                      <a:pt x="12" y="108"/>
                    </a:lnTo>
                    <a:lnTo>
                      <a:pt x="11" y="96"/>
                    </a:lnTo>
                    <a:lnTo>
                      <a:pt x="11" y="82"/>
                    </a:lnTo>
                    <a:lnTo>
                      <a:pt x="12" y="52"/>
                    </a:lnTo>
                    <a:lnTo>
                      <a:pt x="15" y="38"/>
                    </a:lnTo>
                    <a:lnTo>
                      <a:pt x="17" y="32"/>
                    </a:lnTo>
                    <a:lnTo>
                      <a:pt x="22" y="30"/>
                    </a:lnTo>
                    <a:lnTo>
                      <a:pt x="35" y="28"/>
                    </a:lnTo>
                    <a:lnTo>
                      <a:pt x="39" y="28"/>
                    </a:lnTo>
                    <a:lnTo>
                      <a:pt x="39" y="134"/>
                    </a:lnTo>
                    <a:lnTo>
                      <a:pt x="30" y="132"/>
                    </a:lnTo>
                    <a:lnTo>
                      <a:pt x="24" y="130"/>
                    </a:lnTo>
                    <a:lnTo>
                      <a:pt x="19" y="126"/>
                    </a:lnTo>
                    <a:lnTo>
                      <a:pt x="16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205" name="Freeform 78"/>
              <p:cNvSpPr>
                <a:spLocks/>
              </p:cNvSpPr>
              <p:nvPr/>
            </p:nvSpPr>
            <p:spPr bwMode="auto">
              <a:xfrm>
                <a:off x="8379" y="8880"/>
                <a:ext cx="94" cy="138"/>
              </a:xfrm>
              <a:custGeom>
                <a:avLst/>
                <a:gdLst>
                  <a:gd name="T0" fmla="*/ 40 w 94"/>
                  <a:gd name="T1" fmla="*/ 31 h 275"/>
                  <a:gd name="T2" fmla="*/ 31 w 94"/>
                  <a:gd name="T3" fmla="*/ 31 h 275"/>
                  <a:gd name="T4" fmla="*/ 25 w 94"/>
                  <a:gd name="T5" fmla="*/ 30 h 275"/>
                  <a:gd name="T6" fmla="*/ 20 w 94"/>
                  <a:gd name="T7" fmla="*/ 29 h 275"/>
                  <a:gd name="T8" fmla="*/ 17 w 94"/>
                  <a:gd name="T9" fmla="*/ 28 h 275"/>
                  <a:gd name="T10" fmla="*/ 14 w 94"/>
                  <a:gd name="T11" fmla="*/ 26 h 275"/>
                  <a:gd name="T12" fmla="*/ 12 w 94"/>
                  <a:gd name="T13" fmla="*/ 24 h 275"/>
                  <a:gd name="T14" fmla="*/ 11 w 94"/>
                  <a:gd name="T15" fmla="*/ 21 h 275"/>
                  <a:gd name="T16" fmla="*/ 11 w 94"/>
                  <a:gd name="T17" fmla="*/ 17 h 275"/>
                  <a:gd name="T18" fmla="*/ 12 w 94"/>
                  <a:gd name="T19" fmla="*/ 12 h 275"/>
                  <a:gd name="T20" fmla="*/ 15 w 94"/>
                  <a:gd name="T21" fmla="*/ 9 h 275"/>
                  <a:gd name="T22" fmla="*/ 17 w 94"/>
                  <a:gd name="T23" fmla="*/ 8 h 275"/>
                  <a:gd name="T24" fmla="*/ 21 w 94"/>
                  <a:gd name="T25" fmla="*/ 7 h 275"/>
                  <a:gd name="T26" fmla="*/ 32 w 94"/>
                  <a:gd name="T27" fmla="*/ 7 h 275"/>
                  <a:gd name="T28" fmla="*/ 94 w 94"/>
                  <a:gd name="T29" fmla="*/ 7 h 275"/>
                  <a:gd name="T30" fmla="*/ 94 w 94"/>
                  <a:gd name="T31" fmla="*/ 0 h 275"/>
                  <a:gd name="T32" fmla="*/ 33 w 94"/>
                  <a:gd name="T33" fmla="*/ 0 h 275"/>
                  <a:gd name="T34" fmla="*/ 24 w 94"/>
                  <a:gd name="T35" fmla="*/ 0 h 275"/>
                  <a:gd name="T36" fmla="*/ 18 w 94"/>
                  <a:gd name="T37" fmla="*/ 1 h 275"/>
                  <a:gd name="T38" fmla="*/ 12 w 94"/>
                  <a:gd name="T39" fmla="*/ 2 h 275"/>
                  <a:gd name="T40" fmla="*/ 8 w 94"/>
                  <a:gd name="T41" fmla="*/ 4 h 275"/>
                  <a:gd name="T42" fmla="*/ 4 w 94"/>
                  <a:gd name="T43" fmla="*/ 6 h 275"/>
                  <a:gd name="T44" fmla="*/ 2 w 94"/>
                  <a:gd name="T45" fmla="*/ 9 h 275"/>
                  <a:gd name="T46" fmla="*/ 0 w 94"/>
                  <a:gd name="T47" fmla="*/ 12 h 275"/>
                  <a:gd name="T48" fmla="*/ 0 w 94"/>
                  <a:gd name="T49" fmla="*/ 17 h 275"/>
                  <a:gd name="T50" fmla="*/ 0 w 94"/>
                  <a:gd name="T51" fmla="*/ 22 h 275"/>
                  <a:gd name="T52" fmla="*/ 3 w 94"/>
                  <a:gd name="T53" fmla="*/ 26 h 275"/>
                  <a:gd name="T54" fmla="*/ 8 w 94"/>
                  <a:gd name="T55" fmla="*/ 30 h 275"/>
                  <a:gd name="T56" fmla="*/ 15 w 94"/>
                  <a:gd name="T57" fmla="*/ 33 h 275"/>
                  <a:gd name="T58" fmla="*/ 8 w 94"/>
                  <a:gd name="T59" fmla="*/ 34 h 275"/>
                  <a:gd name="T60" fmla="*/ 3 w 94"/>
                  <a:gd name="T61" fmla="*/ 37 h 275"/>
                  <a:gd name="T62" fmla="*/ 0 w 94"/>
                  <a:gd name="T63" fmla="*/ 42 h 275"/>
                  <a:gd name="T64" fmla="*/ 0 w 94"/>
                  <a:gd name="T65" fmla="*/ 47 h 275"/>
                  <a:gd name="T66" fmla="*/ 0 w 94"/>
                  <a:gd name="T67" fmla="*/ 52 h 275"/>
                  <a:gd name="T68" fmla="*/ 3 w 94"/>
                  <a:gd name="T69" fmla="*/ 56 h 275"/>
                  <a:gd name="T70" fmla="*/ 8 w 94"/>
                  <a:gd name="T71" fmla="*/ 60 h 275"/>
                  <a:gd name="T72" fmla="*/ 15 w 94"/>
                  <a:gd name="T73" fmla="*/ 62 h 275"/>
                  <a:gd name="T74" fmla="*/ 15 w 94"/>
                  <a:gd name="T75" fmla="*/ 63 h 275"/>
                  <a:gd name="T76" fmla="*/ 2 w 94"/>
                  <a:gd name="T77" fmla="*/ 62 h 275"/>
                  <a:gd name="T78" fmla="*/ 2 w 94"/>
                  <a:gd name="T79" fmla="*/ 69 h 275"/>
                  <a:gd name="T80" fmla="*/ 94 w 94"/>
                  <a:gd name="T81" fmla="*/ 69 h 275"/>
                  <a:gd name="T82" fmla="*/ 94 w 94"/>
                  <a:gd name="T83" fmla="*/ 62 h 275"/>
                  <a:gd name="T84" fmla="*/ 41 w 94"/>
                  <a:gd name="T85" fmla="*/ 62 h 275"/>
                  <a:gd name="T86" fmla="*/ 33 w 94"/>
                  <a:gd name="T87" fmla="*/ 62 h 275"/>
                  <a:gd name="T88" fmla="*/ 27 w 94"/>
                  <a:gd name="T89" fmla="*/ 61 h 275"/>
                  <a:gd name="T90" fmla="*/ 18 w 94"/>
                  <a:gd name="T91" fmla="*/ 59 h 275"/>
                  <a:gd name="T92" fmla="*/ 14 w 94"/>
                  <a:gd name="T93" fmla="*/ 56 h 275"/>
                  <a:gd name="T94" fmla="*/ 12 w 94"/>
                  <a:gd name="T95" fmla="*/ 54 h 275"/>
                  <a:gd name="T96" fmla="*/ 11 w 94"/>
                  <a:gd name="T97" fmla="*/ 48 h 275"/>
                  <a:gd name="T98" fmla="*/ 12 w 94"/>
                  <a:gd name="T99" fmla="*/ 44 h 275"/>
                  <a:gd name="T100" fmla="*/ 15 w 94"/>
                  <a:gd name="T101" fmla="*/ 41 h 275"/>
                  <a:gd name="T102" fmla="*/ 20 w 94"/>
                  <a:gd name="T103" fmla="*/ 39 h 275"/>
                  <a:gd name="T104" fmla="*/ 29 w 94"/>
                  <a:gd name="T105" fmla="*/ 38 h 275"/>
                  <a:gd name="T106" fmla="*/ 94 w 94"/>
                  <a:gd name="T107" fmla="*/ 38 h 275"/>
                  <a:gd name="T108" fmla="*/ 94 w 94"/>
                  <a:gd name="T109" fmla="*/ 31 h 275"/>
                  <a:gd name="T110" fmla="*/ 40 w 94"/>
                  <a:gd name="T111" fmla="*/ 31 h 27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94"/>
                  <a:gd name="T169" fmla="*/ 0 h 275"/>
                  <a:gd name="T170" fmla="*/ 94 w 94"/>
                  <a:gd name="T171" fmla="*/ 275 h 27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94" h="275">
                    <a:moveTo>
                      <a:pt x="40" y="124"/>
                    </a:moveTo>
                    <a:lnTo>
                      <a:pt x="31" y="122"/>
                    </a:lnTo>
                    <a:lnTo>
                      <a:pt x="25" y="120"/>
                    </a:lnTo>
                    <a:lnTo>
                      <a:pt x="20" y="116"/>
                    </a:lnTo>
                    <a:lnTo>
                      <a:pt x="17" y="112"/>
                    </a:lnTo>
                    <a:lnTo>
                      <a:pt x="14" y="104"/>
                    </a:lnTo>
                    <a:lnTo>
                      <a:pt x="12" y="94"/>
                    </a:lnTo>
                    <a:lnTo>
                      <a:pt x="11" y="82"/>
                    </a:lnTo>
                    <a:lnTo>
                      <a:pt x="11" y="68"/>
                    </a:lnTo>
                    <a:lnTo>
                      <a:pt x="12" y="48"/>
                    </a:lnTo>
                    <a:lnTo>
                      <a:pt x="15" y="36"/>
                    </a:lnTo>
                    <a:lnTo>
                      <a:pt x="17" y="30"/>
                    </a:lnTo>
                    <a:lnTo>
                      <a:pt x="21" y="28"/>
                    </a:lnTo>
                    <a:lnTo>
                      <a:pt x="32" y="26"/>
                    </a:lnTo>
                    <a:lnTo>
                      <a:pt x="94" y="26"/>
                    </a:lnTo>
                    <a:lnTo>
                      <a:pt x="94" y="0"/>
                    </a:lnTo>
                    <a:lnTo>
                      <a:pt x="33" y="0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2" y="8"/>
                    </a:lnTo>
                    <a:lnTo>
                      <a:pt x="8" y="16"/>
                    </a:lnTo>
                    <a:lnTo>
                      <a:pt x="4" y="24"/>
                    </a:lnTo>
                    <a:lnTo>
                      <a:pt x="2" y="36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0" y="86"/>
                    </a:lnTo>
                    <a:lnTo>
                      <a:pt x="3" y="104"/>
                    </a:lnTo>
                    <a:lnTo>
                      <a:pt x="8" y="118"/>
                    </a:lnTo>
                    <a:lnTo>
                      <a:pt x="15" y="130"/>
                    </a:lnTo>
                    <a:lnTo>
                      <a:pt x="8" y="136"/>
                    </a:lnTo>
                    <a:lnTo>
                      <a:pt x="3" y="148"/>
                    </a:lnTo>
                    <a:lnTo>
                      <a:pt x="0" y="166"/>
                    </a:lnTo>
                    <a:lnTo>
                      <a:pt x="0" y="188"/>
                    </a:lnTo>
                    <a:lnTo>
                      <a:pt x="0" y="206"/>
                    </a:lnTo>
                    <a:lnTo>
                      <a:pt x="3" y="223"/>
                    </a:lnTo>
                    <a:lnTo>
                      <a:pt x="8" y="237"/>
                    </a:lnTo>
                    <a:lnTo>
                      <a:pt x="15" y="247"/>
                    </a:lnTo>
                    <a:lnTo>
                      <a:pt x="15" y="249"/>
                    </a:lnTo>
                    <a:lnTo>
                      <a:pt x="2" y="247"/>
                    </a:lnTo>
                    <a:lnTo>
                      <a:pt x="2" y="275"/>
                    </a:lnTo>
                    <a:lnTo>
                      <a:pt x="94" y="275"/>
                    </a:lnTo>
                    <a:lnTo>
                      <a:pt x="94" y="247"/>
                    </a:lnTo>
                    <a:lnTo>
                      <a:pt x="41" y="247"/>
                    </a:lnTo>
                    <a:lnTo>
                      <a:pt x="33" y="245"/>
                    </a:lnTo>
                    <a:lnTo>
                      <a:pt x="27" y="243"/>
                    </a:lnTo>
                    <a:lnTo>
                      <a:pt x="18" y="233"/>
                    </a:lnTo>
                    <a:lnTo>
                      <a:pt x="14" y="223"/>
                    </a:lnTo>
                    <a:lnTo>
                      <a:pt x="12" y="216"/>
                    </a:lnTo>
                    <a:lnTo>
                      <a:pt x="11" y="192"/>
                    </a:lnTo>
                    <a:lnTo>
                      <a:pt x="12" y="174"/>
                    </a:lnTo>
                    <a:lnTo>
                      <a:pt x="15" y="162"/>
                    </a:lnTo>
                    <a:lnTo>
                      <a:pt x="20" y="154"/>
                    </a:lnTo>
                    <a:lnTo>
                      <a:pt x="29" y="152"/>
                    </a:lnTo>
                    <a:lnTo>
                      <a:pt x="94" y="152"/>
                    </a:lnTo>
                    <a:lnTo>
                      <a:pt x="94" y="124"/>
                    </a:lnTo>
                    <a:lnTo>
                      <a:pt x="40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206" name="Freeform 77"/>
              <p:cNvSpPr>
                <a:spLocks noEditPoints="1"/>
              </p:cNvSpPr>
              <p:nvPr/>
            </p:nvSpPr>
            <p:spPr bwMode="auto">
              <a:xfrm>
                <a:off x="8379" y="9039"/>
                <a:ext cx="95" cy="83"/>
              </a:xfrm>
              <a:custGeom>
                <a:avLst/>
                <a:gdLst>
                  <a:gd name="T0" fmla="*/ 79 w 95"/>
                  <a:gd name="T1" fmla="*/ 2 h 166"/>
                  <a:gd name="T2" fmla="*/ 60 w 95"/>
                  <a:gd name="T3" fmla="*/ 0 h 166"/>
                  <a:gd name="T4" fmla="*/ 33 w 95"/>
                  <a:gd name="T5" fmla="*/ 0 h 166"/>
                  <a:gd name="T6" fmla="*/ 13 w 95"/>
                  <a:gd name="T7" fmla="*/ 2 h 166"/>
                  <a:gd name="T8" fmla="*/ 4 w 95"/>
                  <a:gd name="T9" fmla="*/ 7 h 166"/>
                  <a:gd name="T10" fmla="*/ 0 w 95"/>
                  <a:gd name="T11" fmla="*/ 15 h 166"/>
                  <a:gd name="T12" fmla="*/ 0 w 95"/>
                  <a:gd name="T13" fmla="*/ 26 h 166"/>
                  <a:gd name="T14" fmla="*/ 4 w 95"/>
                  <a:gd name="T15" fmla="*/ 35 h 166"/>
                  <a:gd name="T16" fmla="*/ 13 w 95"/>
                  <a:gd name="T17" fmla="*/ 39 h 166"/>
                  <a:gd name="T18" fmla="*/ 33 w 95"/>
                  <a:gd name="T19" fmla="*/ 41 h 166"/>
                  <a:gd name="T20" fmla="*/ 47 w 95"/>
                  <a:gd name="T21" fmla="*/ 42 h 166"/>
                  <a:gd name="T22" fmla="*/ 60 w 95"/>
                  <a:gd name="T23" fmla="*/ 41 h 166"/>
                  <a:gd name="T24" fmla="*/ 65 w 95"/>
                  <a:gd name="T25" fmla="*/ 41 h 166"/>
                  <a:gd name="T26" fmla="*/ 75 w 95"/>
                  <a:gd name="T27" fmla="*/ 40 h 166"/>
                  <a:gd name="T28" fmla="*/ 82 w 95"/>
                  <a:gd name="T29" fmla="*/ 38 h 166"/>
                  <a:gd name="T30" fmla="*/ 86 w 95"/>
                  <a:gd name="T31" fmla="*/ 37 h 166"/>
                  <a:gd name="T32" fmla="*/ 87 w 95"/>
                  <a:gd name="T33" fmla="*/ 36 h 166"/>
                  <a:gd name="T34" fmla="*/ 90 w 95"/>
                  <a:gd name="T35" fmla="*/ 33 h 166"/>
                  <a:gd name="T36" fmla="*/ 94 w 95"/>
                  <a:gd name="T37" fmla="*/ 26 h 166"/>
                  <a:gd name="T38" fmla="*/ 94 w 95"/>
                  <a:gd name="T39" fmla="*/ 22 h 166"/>
                  <a:gd name="T40" fmla="*/ 94 w 95"/>
                  <a:gd name="T41" fmla="*/ 17 h 166"/>
                  <a:gd name="T42" fmla="*/ 92 w 95"/>
                  <a:gd name="T43" fmla="*/ 10 h 166"/>
                  <a:gd name="T44" fmla="*/ 86 w 95"/>
                  <a:gd name="T45" fmla="*/ 4 h 166"/>
                  <a:gd name="T46" fmla="*/ 58 w 95"/>
                  <a:gd name="T47" fmla="*/ 7 h 166"/>
                  <a:gd name="T48" fmla="*/ 73 w 95"/>
                  <a:gd name="T49" fmla="*/ 8 h 166"/>
                  <a:gd name="T50" fmla="*/ 80 w 95"/>
                  <a:gd name="T51" fmla="*/ 11 h 166"/>
                  <a:gd name="T52" fmla="*/ 83 w 95"/>
                  <a:gd name="T53" fmla="*/ 16 h 166"/>
                  <a:gd name="T54" fmla="*/ 83 w 95"/>
                  <a:gd name="T55" fmla="*/ 25 h 166"/>
                  <a:gd name="T56" fmla="*/ 82 w 95"/>
                  <a:gd name="T57" fmla="*/ 25 h 166"/>
                  <a:gd name="T58" fmla="*/ 82 w 95"/>
                  <a:gd name="T59" fmla="*/ 28 h 166"/>
                  <a:gd name="T60" fmla="*/ 78 w 95"/>
                  <a:gd name="T61" fmla="*/ 32 h 166"/>
                  <a:gd name="T62" fmla="*/ 73 w 95"/>
                  <a:gd name="T63" fmla="*/ 33 h 166"/>
                  <a:gd name="T64" fmla="*/ 58 w 95"/>
                  <a:gd name="T65" fmla="*/ 34 h 166"/>
                  <a:gd name="T66" fmla="*/ 49 w 95"/>
                  <a:gd name="T67" fmla="*/ 34 h 166"/>
                  <a:gd name="T68" fmla="*/ 40 w 95"/>
                  <a:gd name="T69" fmla="*/ 34 h 166"/>
                  <a:gd name="T70" fmla="*/ 26 w 95"/>
                  <a:gd name="T71" fmla="*/ 34 h 166"/>
                  <a:gd name="T72" fmla="*/ 17 w 95"/>
                  <a:gd name="T73" fmla="*/ 32 h 166"/>
                  <a:gd name="T74" fmla="*/ 12 w 95"/>
                  <a:gd name="T75" fmla="*/ 28 h 166"/>
                  <a:gd name="T76" fmla="*/ 11 w 95"/>
                  <a:gd name="T77" fmla="*/ 21 h 166"/>
                  <a:gd name="T78" fmla="*/ 17 w 95"/>
                  <a:gd name="T79" fmla="*/ 10 h 166"/>
                  <a:gd name="T80" fmla="*/ 26 w 95"/>
                  <a:gd name="T81" fmla="*/ 8 h 166"/>
                  <a:gd name="T82" fmla="*/ 47 w 95"/>
                  <a:gd name="T83" fmla="*/ 7 h 16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5"/>
                  <a:gd name="T127" fmla="*/ 0 h 166"/>
                  <a:gd name="T128" fmla="*/ 95 w 95"/>
                  <a:gd name="T129" fmla="*/ 166 h 16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5" h="166">
                    <a:moveTo>
                      <a:pt x="86" y="16"/>
                    </a:moveTo>
                    <a:lnTo>
                      <a:pt x="79" y="8"/>
                    </a:lnTo>
                    <a:lnTo>
                      <a:pt x="71" y="4"/>
                    </a:lnTo>
                    <a:lnTo>
                      <a:pt x="60" y="0"/>
                    </a:lnTo>
                    <a:lnTo>
                      <a:pt x="47" y="0"/>
                    </a:lnTo>
                    <a:lnTo>
                      <a:pt x="33" y="0"/>
                    </a:lnTo>
                    <a:lnTo>
                      <a:pt x="22" y="4"/>
                    </a:lnTo>
                    <a:lnTo>
                      <a:pt x="13" y="8"/>
                    </a:lnTo>
                    <a:lnTo>
                      <a:pt x="8" y="16"/>
                    </a:lnTo>
                    <a:lnTo>
                      <a:pt x="4" y="26"/>
                    </a:lnTo>
                    <a:lnTo>
                      <a:pt x="2" y="40"/>
                    </a:lnTo>
                    <a:lnTo>
                      <a:pt x="0" y="58"/>
                    </a:lnTo>
                    <a:lnTo>
                      <a:pt x="0" y="82"/>
                    </a:lnTo>
                    <a:lnTo>
                      <a:pt x="0" y="104"/>
                    </a:lnTo>
                    <a:lnTo>
                      <a:pt x="2" y="124"/>
                    </a:lnTo>
                    <a:lnTo>
                      <a:pt x="4" y="138"/>
                    </a:lnTo>
                    <a:lnTo>
                      <a:pt x="8" y="150"/>
                    </a:lnTo>
                    <a:lnTo>
                      <a:pt x="13" y="156"/>
                    </a:lnTo>
                    <a:lnTo>
                      <a:pt x="22" y="162"/>
                    </a:lnTo>
                    <a:lnTo>
                      <a:pt x="33" y="164"/>
                    </a:lnTo>
                    <a:lnTo>
                      <a:pt x="39" y="164"/>
                    </a:lnTo>
                    <a:lnTo>
                      <a:pt x="47" y="166"/>
                    </a:lnTo>
                    <a:lnTo>
                      <a:pt x="53" y="164"/>
                    </a:lnTo>
                    <a:lnTo>
                      <a:pt x="60" y="164"/>
                    </a:lnTo>
                    <a:lnTo>
                      <a:pt x="62" y="162"/>
                    </a:lnTo>
                    <a:lnTo>
                      <a:pt x="65" y="162"/>
                    </a:lnTo>
                    <a:lnTo>
                      <a:pt x="71" y="162"/>
                    </a:lnTo>
                    <a:lnTo>
                      <a:pt x="75" y="158"/>
                    </a:lnTo>
                    <a:lnTo>
                      <a:pt x="79" y="156"/>
                    </a:lnTo>
                    <a:lnTo>
                      <a:pt x="82" y="152"/>
                    </a:lnTo>
                    <a:lnTo>
                      <a:pt x="86" y="150"/>
                    </a:lnTo>
                    <a:lnTo>
                      <a:pt x="86" y="146"/>
                    </a:lnTo>
                    <a:lnTo>
                      <a:pt x="86" y="144"/>
                    </a:lnTo>
                    <a:lnTo>
                      <a:pt x="87" y="144"/>
                    </a:lnTo>
                    <a:lnTo>
                      <a:pt x="89" y="138"/>
                    </a:lnTo>
                    <a:lnTo>
                      <a:pt x="90" y="130"/>
                    </a:lnTo>
                    <a:lnTo>
                      <a:pt x="92" y="124"/>
                    </a:lnTo>
                    <a:lnTo>
                      <a:pt x="94" y="104"/>
                    </a:lnTo>
                    <a:lnTo>
                      <a:pt x="94" y="92"/>
                    </a:lnTo>
                    <a:lnTo>
                      <a:pt x="94" y="86"/>
                    </a:lnTo>
                    <a:lnTo>
                      <a:pt x="95" y="82"/>
                    </a:lnTo>
                    <a:lnTo>
                      <a:pt x="94" y="68"/>
                    </a:lnTo>
                    <a:lnTo>
                      <a:pt x="94" y="58"/>
                    </a:lnTo>
                    <a:lnTo>
                      <a:pt x="92" y="40"/>
                    </a:lnTo>
                    <a:lnTo>
                      <a:pt x="89" y="26"/>
                    </a:lnTo>
                    <a:lnTo>
                      <a:pt x="86" y="16"/>
                    </a:lnTo>
                    <a:close/>
                    <a:moveTo>
                      <a:pt x="47" y="28"/>
                    </a:moveTo>
                    <a:lnTo>
                      <a:pt x="58" y="28"/>
                    </a:lnTo>
                    <a:lnTo>
                      <a:pt x="67" y="30"/>
                    </a:lnTo>
                    <a:lnTo>
                      <a:pt x="73" y="32"/>
                    </a:lnTo>
                    <a:lnTo>
                      <a:pt x="78" y="38"/>
                    </a:lnTo>
                    <a:lnTo>
                      <a:pt x="80" y="42"/>
                    </a:lnTo>
                    <a:lnTo>
                      <a:pt x="82" y="52"/>
                    </a:lnTo>
                    <a:lnTo>
                      <a:pt x="83" y="64"/>
                    </a:lnTo>
                    <a:lnTo>
                      <a:pt x="84" y="82"/>
                    </a:lnTo>
                    <a:lnTo>
                      <a:pt x="83" y="98"/>
                    </a:lnTo>
                    <a:lnTo>
                      <a:pt x="82" y="98"/>
                    </a:lnTo>
                    <a:lnTo>
                      <a:pt x="82" y="100"/>
                    </a:lnTo>
                    <a:lnTo>
                      <a:pt x="82" y="104"/>
                    </a:lnTo>
                    <a:lnTo>
                      <a:pt x="82" y="112"/>
                    </a:lnTo>
                    <a:lnTo>
                      <a:pt x="80" y="122"/>
                    </a:lnTo>
                    <a:lnTo>
                      <a:pt x="78" y="128"/>
                    </a:lnTo>
                    <a:lnTo>
                      <a:pt x="75" y="128"/>
                    </a:lnTo>
                    <a:lnTo>
                      <a:pt x="73" y="130"/>
                    </a:lnTo>
                    <a:lnTo>
                      <a:pt x="67" y="134"/>
                    </a:lnTo>
                    <a:lnTo>
                      <a:pt x="58" y="134"/>
                    </a:lnTo>
                    <a:lnTo>
                      <a:pt x="52" y="134"/>
                    </a:lnTo>
                    <a:lnTo>
                      <a:pt x="49" y="134"/>
                    </a:lnTo>
                    <a:lnTo>
                      <a:pt x="47" y="136"/>
                    </a:lnTo>
                    <a:lnTo>
                      <a:pt x="40" y="134"/>
                    </a:lnTo>
                    <a:lnTo>
                      <a:pt x="35" y="134"/>
                    </a:lnTo>
                    <a:lnTo>
                      <a:pt x="26" y="134"/>
                    </a:lnTo>
                    <a:lnTo>
                      <a:pt x="20" y="130"/>
                    </a:lnTo>
                    <a:lnTo>
                      <a:pt x="17" y="128"/>
                    </a:lnTo>
                    <a:lnTo>
                      <a:pt x="14" y="122"/>
                    </a:lnTo>
                    <a:lnTo>
                      <a:pt x="12" y="112"/>
                    </a:lnTo>
                    <a:lnTo>
                      <a:pt x="11" y="98"/>
                    </a:lnTo>
                    <a:lnTo>
                      <a:pt x="11" y="82"/>
                    </a:lnTo>
                    <a:lnTo>
                      <a:pt x="12" y="52"/>
                    </a:lnTo>
                    <a:lnTo>
                      <a:pt x="17" y="38"/>
                    </a:lnTo>
                    <a:lnTo>
                      <a:pt x="20" y="32"/>
                    </a:lnTo>
                    <a:lnTo>
                      <a:pt x="26" y="30"/>
                    </a:lnTo>
                    <a:lnTo>
                      <a:pt x="35" y="28"/>
                    </a:lnTo>
                    <a:lnTo>
                      <a:pt x="47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207" name="Freeform 76"/>
              <p:cNvSpPr>
                <a:spLocks/>
              </p:cNvSpPr>
              <p:nvPr/>
            </p:nvSpPr>
            <p:spPr bwMode="auto">
              <a:xfrm>
                <a:off x="8379" y="9138"/>
                <a:ext cx="95" cy="81"/>
              </a:xfrm>
              <a:custGeom>
                <a:avLst/>
                <a:gdLst>
                  <a:gd name="T0" fmla="*/ 19 w 95"/>
                  <a:gd name="T1" fmla="*/ 8 h 162"/>
                  <a:gd name="T2" fmla="*/ 31 w 95"/>
                  <a:gd name="T3" fmla="*/ 8 h 162"/>
                  <a:gd name="T4" fmla="*/ 22 w 95"/>
                  <a:gd name="T5" fmla="*/ 1 h 162"/>
                  <a:gd name="T6" fmla="*/ 10 w 95"/>
                  <a:gd name="T7" fmla="*/ 3 h 162"/>
                  <a:gd name="T8" fmla="*/ 3 w 95"/>
                  <a:gd name="T9" fmla="*/ 7 h 162"/>
                  <a:gd name="T10" fmla="*/ 0 w 95"/>
                  <a:gd name="T11" fmla="*/ 15 h 162"/>
                  <a:gd name="T12" fmla="*/ 0 w 95"/>
                  <a:gd name="T13" fmla="*/ 26 h 162"/>
                  <a:gd name="T14" fmla="*/ 4 w 95"/>
                  <a:gd name="T15" fmla="*/ 34 h 162"/>
                  <a:gd name="T16" fmla="*/ 14 w 95"/>
                  <a:gd name="T17" fmla="*/ 38 h 162"/>
                  <a:gd name="T18" fmla="*/ 34 w 95"/>
                  <a:gd name="T19" fmla="*/ 40 h 162"/>
                  <a:gd name="T20" fmla="*/ 53 w 95"/>
                  <a:gd name="T21" fmla="*/ 40 h 162"/>
                  <a:gd name="T22" fmla="*/ 62 w 95"/>
                  <a:gd name="T23" fmla="*/ 40 h 162"/>
                  <a:gd name="T24" fmla="*/ 71 w 95"/>
                  <a:gd name="T25" fmla="*/ 40 h 162"/>
                  <a:gd name="T26" fmla="*/ 79 w 95"/>
                  <a:gd name="T27" fmla="*/ 38 h 162"/>
                  <a:gd name="T28" fmla="*/ 86 w 95"/>
                  <a:gd name="T29" fmla="*/ 37 h 162"/>
                  <a:gd name="T30" fmla="*/ 86 w 95"/>
                  <a:gd name="T31" fmla="*/ 35 h 162"/>
                  <a:gd name="T32" fmla="*/ 89 w 95"/>
                  <a:gd name="T33" fmla="*/ 34 h 162"/>
                  <a:gd name="T34" fmla="*/ 92 w 95"/>
                  <a:gd name="T35" fmla="*/ 30 h 162"/>
                  <a:gd name="T36" fmla="*/ 94 w 95"/>
                  <a:gd name="T37" fmla="*/ 22 h 162"/>
                  <a:gd name="T38" fmla="*/ 95 w 95"/>
                  <a:gd name="T39" fmla="*/ 20 h 162"/>
                  <a:gd name="T40" fmla="*/ 93 w 95"/>
                  <a:gd name="T41" fmla="*/ 11 h 162"/>
                  <a:gd name="T42" fmla="*/ 87 w 95"/>
                  <a:gd name="T43" fmla="*/ 5 h 162"/>
                  <a:gd name="T44" fmla="*/ 77 w 95"/>
                  <a:gd name="T45" fmla="*/ 1 h 162"/>
                  <a:gd name="T46" fmla="*/ 65 w 95"/>
                  <a:gd name="T47" fmla="*/ 0 h 162"/>
                  <a:gd name="T48" fmla="*/ 60 w 95"/>
                  <a:gd name="T49" fmla="*/ 7 h 162"/>
                  <a:gd name="T50" fmla="*/ 73 w 95"/>
                  <a:gd name="T51" fmla="*/ 8 h 162"/>
                  <a:gd name="T52" fmla="*/ 80 w 95"/>
                  <a:gd name="T53" fmla="*/ 9 h 162"/>
                  <a:gd name="T54" fmla="*/ 83 w 95"/>
                  <a:gd name="T55" fmla="*/ 13 h 162"/>
                  <a:gd name="T56" fmla="*/ 84 w 95"/>
                  <a:gd name="T57" fmla="*/ 19 h 162"/>
                  <a:gd name="T58" fmla="*/ 83 w 95"/>
                  <a:gd name="T59" fmla="*/ 20 h 162"/>
                  <a:gd name="T60" fmla="*/ 83 w 95"/>
                  <a:gd name="T61" fmla="*/ 23 h 162"/>
                  <a:gd name="T62" fmla="*/ 82 w 95"/>
                  <a:gd name="T63" fmla="*/ 23 h 162"/>
                  <a:gd name="T64" fmla="*/ 82 w 95"/>
                  <a:gd name="T65" fmla="*/ 26 h 162"/>
                  <a:gd name="T66" fmla="*/ 78 w 95"/>
                  <a:gd name="T67" fmla="*/ 31 h 162"/>
                  <a:gd name="T68" fmla="*/ 73 w 95"/>
                  <a:gd name="T69" fmla="*/ 31 h 162"/>
                  <a:gd name="T70" fmla="*/ 61 w 95"/>
                  <a:gd name="T71" fmla="*/ 32 h 162"/>
                  <a:gd name="T72" fmla="*/ 52 w 95"/>
                  <a:gd name="T73" fmla="*/ 33 h 162"/>
                  <a:gd name="T74" fmla="*/ 37 w 95"/>
                  <a:gd name="T75" fmla="*/ 33 h 162"/>
                  <a:gd name="T76" fmla="*/ 21 w 95"/>
                  <a:gd name="T77" fmla="*/ 32 h 162"/>
                  <a:gd name="T78" fmla="*/ 17 w 95"/>
                  <a:gd name="T79" fmla="*/ 31 h 162"/>
                  <a:gd name="T80" fmla="*/ 12 w 95"/>
                  <a:gd name="T81" fmla="*/ 28 h 162"/>
                  <a:gd name="T82" fmla="*/ 11 w 95"/>
                  <a:gd name="T83" fmla="*/ 21 h 162"/>
                  <a:gd name="T84" fmla="*/ 14 w 95"/>
                  <a:gd name="T85" fmla="*/ 11 h 16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95"/>
                  <a:gd name="T130" fmla="*/ 0 h 162"/>
                  <a:gd name="T131" fmla="*/ 95 w 95"/>
                  <a:gd name="T132" fmla="*/ 162 h 16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95" h="162">
                    <a:moveTo>
                      <a:pt x="14" y="42"/>
                    </a:moveTo>
                    <a:lnTo>
                      <a:pt x="19" y="32"/>
                    </a:lnTo>
                    <a:lnTo>
                      <a:pt x="29" y="30"/>
                    </a:lnTo>
                    <a:lnTo>
                      <a:pt x="31" y="30"/>
                    </a:lnTo>
                    <a:lnTo>
                      <a:pt x="31" y="4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0" y="12"/>
                    </a:lnTo>
                    <a:lnTo>
                      <a:pt x="7" y="20"/>
                    </a:lnTo>
                    <a:lnTo>
                      <a:pt x="3" y="28"/>
                    </a:lnTo>
                    <a:lnTo>
                      <a:pt x="1" y="42"/>
                    </a:lnTo>
                    <a:lnTo>
                      <a:pt x="0" y="60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2" y="120"/>
                    </a:lnTo>
                    <a:lnTo>
                      <a:pt x="4" y="134"/>
                    </a:lnTo>
                    <a:lnTo>
                      <a:pt x="9" y="144"/>
                    </a:lnTo>
                    <a:lnTo>
                      <a:pt x="14" y="150"/>
                    </a:lnTo>
                    <a:lnTo>
                      <a:pt x="23" y="156"/>
                    </a:lnTo>
                    <a:lnTo>
                      <a:pt x="34" y="160"/>
                    </a:lnTo>
                    <a:lnTo>
                      <a:pt x="47" y="162"/>
                    </a:lnTo>
                    <a:lnTo>
                      <a:pt x="53" y="160"/>
                    </a:lnTo>
                    <a:lnTo>
                      <a:pt x="60" y="160"/>
                    </a:lnTo>
                    <a:lnTo>
                      <a:pt x="62" y="158"/>
                    </a:lnTo>
                    <a:lnTo>
                      <a:pt x="65" y="158"/>
                    </a:lnTo>
                    <a:lnTo>
                      <a:pt x="71" y="158"/>
                    </a:lnTo>
                    <a:lnTo>
                      <a:pt x="75" y="154"/>
                    </a:lnTo>
                    <a:lnTo>
                      <a:pt x="79" y="152"/>
                    </a:lnTo>
                    <a:lnTo>
                      <a:pt x="82" y="148"/>
                    </a:lnTo>
                    <a:lnTo>
                      <a:pt x="86" y="146"/>
                    </a:lnTo>
                    <a:lnTo>
                      <a:pt x="86" y="142"/>
                    </a:lnTo>
                    <a:lnTo>
                      <a:pt x="86" y="140"/>
                    </a:lnTo>
                    <a:lnTo>
                      <a:pt x="87" y="140"/>
                    </a:lnTo>
                    <a:lnTo>
                      <a:pt x="89" y="134"/>
                    </a:lnTo>
                    <a:lnTo>
                      <a:pt x="90" y="126"/>
                    </a:lnTo>
                    <a:lnTo>
                      <a:pt x="92" y="120"/>
                    </a:lnTo>
                    <a:lnTo>
                      <a:pt x="94" y="100"/>
                    </a:lnTo>
                    <a:lnTo>
                      <a:pt x="94" y="88"/>
                    </a:lnTo>
                    <a:lnTo>
                      <a:pt x="94" y="82"/>
                    </a:lnTo>
                    <a:lnTo>
                      <a:pt x="95" y="78"/>
                    </a:lnTo>
                    <a:lnTo>
                      <a:pt x="94" y="58"/>
                    </a:lnTo>
                    <a:lnTo>
                      <a:pt x="93" y="42"/>
                    </a:lnTo>
                    <a:lnTo>
                      <a:pt x="90" y="28"/>
                    </a:lnTo>
                    <a:lnTo>
                      <a:pt x="87" y="18"/>
                    </a:lnTo>
                    <a:lnTo>
                      <a:pt x="82" y="8"/>
                    </a:lnTo>
                    <a:lnTo>
                      <a:pt x="77" y="4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60" y="0"/>
                    </a:lnTo>
                    <a:lnTo>
                      <a:pt x="60" y="28"/>
                    </a:lnTo>
                    <a:lnTo>
                      <a:pt x="67" y="28"/>
                    </a:lnTo>
                    <a:lnTo>
                      <a:pt x="73" y="30"/>
                    </a:lnTo>
                    <a:lnTo>
                      <a:pt x="77" y="32"/>
                    </a:lnTo>
                    <a:lnTo>
                      <a:pt x="80" y="36"/>
                    </a:lnTo>
                    <a:lnTo>
                      <a:pt x="81" y="40"/>
                    </a:lnTo>
                    <a:lnTo>
                      <a:pt x="83" y="50"/>
                    </a:lnTo>
                    <a:lnTo>
                      <a:pt x="83" y="60"/>
                    </a:lnTo>
                    <a:lnTo>
                      <a:pt x="84" y="76"/>
                    </a:lnTo>
                    <a:lnTo>
                      <a:pt x="83" y="76"/>
                    </a:lnTo>
                    <a:lnTo>
                      <a:pt x="83" y="78"/>
                    </a:lnTo>
                    <a:lnTo>
                      <a:pt x="83" y="82"/>
                    </a:lnTo>
                    <a:lnTo>
                      <a:pt x="83" y="90"/>
                    </a:lnTo>
                    <a:lnTo>
                      <a:pt x="82" y="90"/>
                    </a:lnTo>
                    <a:lnTo>
                      <a:pt x="82" y="92"/>
                    </a:lnTo>
                    <a:lnTo>
                      <a:pt x="82" y="96"/>
                    </a:lnTo>
                    <a:lnTo>
                      <a:pt x="82" y="104"/>
                    </a:lnTo>
                    <a:lnTo>
                      <a:pt x="80" y="114"/>
                    </a:lnTo>
                    <a:lnTo>
                      <a:pt x="78" y="122"/>
                    </a:lnTo>
                    <a:lnTo>
                      <a:pt x="75" y="122"/>
                    </a:lnTo>
                    <a:lnTo>
                      <a:pt x="73" y="124"/>
                    </a:lnTo>
                    <a:lnTo>
                      <a:pt x="66" y="128"/>
                    </a:lnTo>
                    <a:lnTo>
                      <a:pt x="61" y="128"/>
                    </a:lnTo>
                    <a:lnTo>
                      <a:pt x="57" y="130"/>
                    </a:lnTo>
                    <a:lnTo>
                      <a:pt x="52" y="130"/>
                    </a:lnTo>
                    <a:lnTo>
                      <a:pt x="48" y="132"/>
                    </a:lnTo>
                    <a:lnTo>
                      <a:pt x="37" y="130"/>
                    </a:lnTo>
                    <a:lnTo>
                      <a:pt x="28" y="130"/>
                    </a:lnTo>
                    <a:lnTo>
                      <a:pt x="21" y="126"/>
                    </a:lnTo>
                    <a:lnTo>
                      <a:pt x="18" y="124"/>
                    </a:lnTo>
                    <a:lnTo>
                      <a:pt x="17" y="124"/>
                    </a:lnTo>
                    <a:lnTo>
                      <a:pt x="14" y="118"/>
                    </a:lnTo>
                    <a:lnTo>
                      <a:pt x="12" y="110"/>
                    </a:lnTo>
                    <a:lnTo>
                      <a:pt x="11" y="98"/>
                    </a:lnTo>
                    <a:lnTo>
                      <a:pt x="11" y="84"/>
                    </a:lnTo>
                    <a:lnTo>
                      <a:pt x="11" y="56"/>
                    </a:lnTo>
                    <a:lnTo>
                      <a:pt x="14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208" name="Freeform 75"/>
              <p:cNvSpPr>
                <a:spLocks noEditPoints="1"/>
              </p:cNvSpPr>
              <p:nvPr/>
            </p:nvSpPr>
            <p:spPr bwMode="auto">
              <a:xfrm>
                <a:off x="8329" y="9288"/>
                <a:ext cx="176" cy="177"/>
              </a:xfrm>
              <a:custGeom>
                <a:avLst/>
                <a:gdLst>
                  <a:gd name="T0" fmla="*/ 66 w 176"/>
                  <a:gd name="T1" fmla="*/ 2 h 354"/>
                  <a:gd name="T2" fmla="*/ 33 w 176"/>
                  <a:gd name="T3" fmla="*/ 9 h 354"/>
                  <a:gd name="T4" fmla="*/ 17 w 176"/>
                  <a:gd name="T5" fmla="*/ 17 h 354"/>
                  <a:gd name="T6" fmla="*/ 3 w 176"/>
                  <a:gd name="T7" fmla="*/ 33 h 354"/>
                  <a:gd name="T8" fmla="*/ 3 w 176"/>
                  <a:gd name="T9" fmla="*/ 55 h 354"/>
                  <a:gd name="T10" fmla="*/ 17 w 176"/>
                  <a:gd name="T11" fmla="*/ 71 h 354"/>
                  <a:gd name="T12" fmla="*/ 33 w 176"/>
                  <a:gd name="T13" fmla="*/ 79 h 354"/>
                  <a:gd name="T14" fmla="*/ 54 w 176"/>
                  <a:gd name="T15" fmla="*/ 85 h 354"/>
                  <a:gd name="T16" fmla="*/ 76 w 176"/>
                  <a:gd name="T17" fmla="*/ 88 h 354"/>
                  <a:gd name="T18" fmla="*/ 98 w 176"/>
                  <a:gd name="T19" fmla="*/ 88 h 354"/>
                  <a:gd name="T20" fmla="*/ 120 w 176"/>
                  <a:gd name="T21" fmla="*/ 85 h 354"/>
                  <a:gd name="T22" fmla="*/ 136 w 176"/>
                  <a:gd name="T23" fmla="*/ 81 h 354"/>
                  <a:gd name="T24" fmla="*/ 138 w 176"/>
                  <a:gd name="T25" fmla="*/ 79 h 354"/>
                  <a:gd name="T26" fmla="*/ 141 w 176"/>
                  <a:gd name="T27" fmla="*/ 79 h 354"/>
                  <a:gd name="T28" fmla="*/ 158 w 176"/>
                  <a:gd name="T29" fmla="*/ 71 h 354"/>
                  <a:gd name="T30" fmla="*/ 158 w 176"/>
                  <a:gd name="T31" fmla="*/ 69 h 354"/>
                  <a:gd name="T32" fmla="*/ 161 w 176"/>
                  <a:gd name="T33" fmla="*/ 68 h 354"/>
                  <a:gd name="T34" fmla="*/ 173 w 176"/>
                  <a:gd name="T35" fmla="*/ 55 h 354"/>
                  <a:gd name="T36" fmla="*/ 176 w 176"/>
                  <a:gd name="T37" fmla="*/ 44 h 354"/>
                  <a:gd name="T38" fmla="*/ 173 w 176"/>
                  <a:gd name="T39" fmla="*/ 33 h 354"/>
                  <a:gd name="T40" fmla="*/ 158 w 176"/>
                  <a:gd name="T41" fmla="*/ 17 h 354"/>
                  <a:gd name="T42" fmla="*/ 141 w 176"/>
                  <a:gd name="T43" fmla="*/ 9 h 354"/>
                  <a:gd name="T44" fmla="*/ 110 w 176"/>
                  <a:gd name="T45" fmla="*/ 1 h 354"/>
                  <a:gd name="T46" fmla="*/ 52 w 176"/>
                  <a:gd name="T47" fmla="*/ 12 h 354"/>
                  <a:gd name="T48" fmla="*/ 88 w 176"/>
                  <a:gd name="T49" fmla="*/ 7 h 354"/>
                  <a:gd name="T50" fmla="*/ 124 w 176"/>
                  <a:gd name="T51" fmla="*/ 12 h 354"/>
                  <a:gd name="T52" fmla="*/ 146 w 176"/>
                  <a:gd name="T53" fmla="*/ 21 h 354"/>
                  <a:gd name="T54" fmla="*/ 158 w 176"/>
                  <a:gd name="T55" fmla="*/ 35 h 354"/>
                  <a:gd name="T56" fmla="*/ 161 w 176"/>
                  <a:gd name="T57" fmla="*/ 44 h 354"/>
                  <a:gd name="T58" fmla="*/ 158 w 176"/>
                  <a:gd name="T59" fmla="*/ 53 h 354"/>
                  <a:gd name="T60" fmla="*/ 155 w 176"/>
                  <a:gd name="T61" fmla="*/ 56 h 354"/>
                  <a:gd name="T62" fmla="*/ 152 w 176"/>
                  <a:gd name="T63" fmla="*/ 63 h 354"/>
                  <a:gd name="T64" fmla="*/ 140 w 176"/>
                  <a:gd name="T65" fmla="*/ 70 h 354"/>
                  <a:gd name="T66" fmla="*/ 124 w 176"/>
                  <a:gd name="T67" fmla="*/ 76 h 354"/>
                  <a:gd name="T68" fmla="*/ 106 w 176"/>
                  <a:gd name="T69" fmla="*/ 80 h 354"/>
                  <a:gd name="T70" fmla="*/ 88 w 176"/>
                  <a:gd name="T71" fmla="*/ 81 h 354"/>
                  <a:gd name="T72" fmla="*/ 70 w 176"/>
                  <a:gd name="T73" fmla="*/ 80 h 354"/>
                  <a:gd name="T74" fmla="*/ 52 w 176"/>
                  <a:gd name="T75" fmla="*/ 76 h 354"/>
                  <a:gd name="T76" fmla="*/ 36 w 176"/>
                  <a:gd name="T77" fmla="*/ 70 h 354"/>
                  <a:gd name="T78" fmla="*/ 25 w 176"/>
                  <a:gd name="T79" fmla="*/ 62 h 354"/>
                  <a:gd name="T80" fmla="*/ 15 w 176"/>
                  <a:gd name="T81" fmla="*/ 44 h 354"/>
                  <a:gd name="T82" fmla="*/ 25 w 176"/>
                  <a:gd name="T83" fmla="*/ 26 h 354"/>
                  <a:gd name="T84" fmla="*/ 36 w 176"/>
                  <a:gd name="T85" fmla="*/ 18 h 354"/>
                  <a:gd name="T86" fmla="*/ 52 w 176"/>
                  <a:gd name="T87" fmla="*/ 12 h 35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76"/>
                  <a:gd name="T133" fmla="*/ 0 h 354"/>
                  <a:gd name="T134" fmla="*/ 176 w 176"/>
                  <a:gd name="T135" fmla="*/ 354 h 35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76" h="354">
                    <a:moveTo>
                      <a:pt x="88" y="0"/>
                    </a:moveTo>
                    <a:lnTo>
                      <a:pt x="66" y="6"/>
                    </a:lnTo>
                    <a:lnTo>
                      <a:pt x="44" y="24"/>
                    </a:lnTo>
                    <a:lnTo>
                      <a:pt x="33" y="34"/>
                    </a:lnTo>
                    <a:lnTo>
                      <a:pt x="25" y="50"/>
                    </a:lnTo>
                    <a:lnTo>
                      <a:pt x="17" y="68"/>
                    </a:lnTo>
                    <a:lnTo>
                      <a:pt x="12" y="90"/>
                    </a:lnTo>
                    <a:lnTo>
                      <a:pt x="3" y="132"/>
                    </a:lnTo>
                    <a:lnTo>
                      <a:pt x="0" y="176"/>
                    </a:lnTo>
                    <a:lnTo>
                      <a:pt x="3" y="220"/>
                    </a:lnTo>
                    <a:lnTo>
                      <a:pt x="12" y="264"/>
                    </a:lnTo>
                    <a:lnTo>
                      <a:pt x="17" y="282"/>
                    </a:lnTo>
                    <a:lnTo>
                      <a:pt x="25" y="300"/>
                    </a:lnTo>
                    <a:lnTo>
                      <a:pt x="33" y="316"/>
                    </a:lnTo>
                    <a:lnTo>
                      <a:pt x="44" y="330"/>
                    </a:lnTo>
                    <a:lnTo>
                      <a:pt x="54" y="340"/>
                    </a:lnTo>
                    <a:lnTo>
                      <a:pt x="66" y="348"/>
                    </a:lnTo>
                    <a:lnTo>
                      <a:pt x="76" y="352"/>
                    </a:lnTo>
                    <a:lnTo>
                      <a:pt x="88" y="354"/>
                    </a:lnTo>
                    <a:lnTo>
                      <a:pt x="98" y="352"/>
                    </a:lnTo>
                    <a:lnTo>
                      <a:pt x="110" y="348"/>
                    </a:lnTo>
                    <a:lnTo>
                      <a:pt x="120" y="340"/>
                    </a:lnTo>
                    <a:lnTo>
                      <a:pt x="132" y="330"/>
                    </a:lnTo>
                    <a:lnTo>
                      <a:pt x="136" y="322"/>
                    </a:lnTo>
                    <a:lnTo>
                      <a:pt x="138" y="318"/>
                    </a:lnTo>
                    <a:lnTo>
                      <a:pt x="138" y="316"/>
                    </a:lnTo>
                    <a:lnTo>
                      <a:pt x="139" y="316"/>
                    </a:lnTo>
                    <a:lnTo>
                      <a:pt x="141" y="316"/>
                    </a:lnTo>
                    <a:lnTo>
                      <a:pt x="150" y="300"/>
                    </a:lnTo>
                    <a:lnTo>
                      <a:pt x="158" y="282"/>
                    </a:lnTo>
                    <a:lnTo>
                      <a:pt x="158" y="278"/>
                    </a:lnTo>
                    <a:lnTo>
                      <a:pt x="158" y="276"/>
                    </a:lnTo>
                    <a:lnTo>
                      <a:pt x="159" y="276"/>
                    </a:lnTo>
                    <a:lnTo>
                      <a:pt x="161" y="272"/>
                    </a:lnTo>
                    <a:lnTo>
                      <a:pt x="165" y="264"/>
                    </a:lnTo>
                    <a:lnTo>
                      <a:pt x="173" y="220"/>
                    </a:lnTo>
                    <a:lnTo>
                      <a:pt x="175" y="196"/>
                    </a:lnTo>
                    <a:lnTo>
                      <a:pt x="176" y="176"/>
                    </a:lnTo>
                    <a:lnTo>
                      <a:pt x="175" y="152"/>
                    </a:lnTo>
                    <a:lnTo>
                      <a:pt x="173" y="130"/>
                    </a:lnTo>
                    <a:lnTo>
                      <a:pt x="165" y="88"/>
                    </a:lnTo>
                    <a:lnTo>
                      <a:pt x="158" y="66"/>
                    </a:lnTo>
                    <a:lnTo>
                      <a:pt x="150" y="50"/>
                    </a:lnTo>
                    <a:lnTo>
                      <a:pt x="141" y="34"/>
                    </a:lnTo>
                    <a:lnTo>
                      <a:pt x="132" y="22"/>
                    </a:lnTo>
                    <a:lnTo>
                      <a:pt x="110" y="4"/>
                    </a:lnTo>
                    <a:lnTo>
                      <a:pt x="88" y="0"/>
                    </a:lnTo>
                    <a:close/>
                    <a:moveTo>
                      <a:pt x="52" y="48"/>
                    </a:moveTo>
                    <a:lnTo>
                      <a:pt x="70" y="32"/>
                    </a:lnTo>
                    <a:lnTo>
                      <a:pt x="88" y="28"/>
                    </a:lnTo>
                    <a:lnTo>
                      <a:pt x="106" y="32"/>
                    </a:lnTo>
                    <a:lnTo>
                      <a:pt x="124" y="48"/>
                    </a:lnTo>
                    <a:lnTo>
                      <a:pt x="140" y="70"/>
                    </a:lnTo>
                    <a:lnTo>
                      <a:pt x="146" y="84"/>
                    </a:lnTo>
                    <a:lnTo>
                      <a:pt x="152" y="102"/>
                    </a:lnTo>
                    <a:lnTo>
                      <a:pt x="158" y="138"/>
                    </a:lnTo>
                    <a:lnTo>
                      <a:pt x="160" y="156"/>
                    </a:lnTo>
                    <a:lnTo>
                      <a:pt x="161" y="176"/>
                    </a:lnTo>
                    <a:lnTo>
                      <a:pt x="160" y="192"/>
                    </a:lnTo>
                    <a:lnTo>
                      <a:pt x="158" y="212"/>
                    </a:lnTo>
                    <a:lnTo>
                      <a:pt x="156" y="220"/>
                    </a:lnTo>
                    <a:lnTo>
                      <a:pt x="155" y="224"/>
                    </a:lnTo>
                    <a:lnTo>
                      <a:pt x="155" y="230"/>
                    </a:lnTo>
                    <a:lnTo>
                      <a:pt x="152" y="250"/>
                    </a:lnTo>
                    <a:lnTo>
                      <a:pt x="146" y="264"/>
                    </a:lnTo>
                    <a:lnTo>
                      <a:pt x="140" y="280"/>
                    </a:lnTo>
                    <a:lnTo>
                      <a:pt x="132" y="292"/>
                    </a:lnTo>
                    <a:lnTo>
                      <a:pt x="124" y="304"/>
                    </a:lnTo>
                    <a:lnTo>
                      <a:pt x="114" y="312"/>
                    </a:lnTo>
                    <a:lnTo>
                      <a:pt x="106" y="318"/>
                    </a:lnTo>
                    <a:lnTo>
                      <a:pt x="96" y="322"/>
                    </a:lnTo>
                    <a:lnTo>
                      <a:pt x="88" y="324"/>
                    </a:lnTo>
                    <a:lnTo>
                      <a:pt x="78" y="322"/>
                    </a:lnTo>
                    <a:lnTo>
                      <a:pt x="70" y="318"/>
                    </a:lnTo>
                    <a:lnTo>
                      <a:pt x="60" y="312"/>
                    </a:lnTo>
                    <a:lnTo>
                      <a:pt x="52" y="304"/>
                    </a:lnTo>
                    <a:lnTo>
                      <a:pt x="43" y="292"/>
                    </a:lnTo>
                    <a:lnTo>
                      <a:pt x="36" y="280"/>
                    </a:lnTo>
                    <a:lnTo>
                      <a:pt x="29" y="264"/>
                    </a:lnTo>
                    <a:lnTo>
                      <a:pt x="25" y="248"/>
                    </a:lnTo>
                    <a:lnTo>
                      <a:pt x="17" y="212"/>
                    </a:lnTo>
                    <a:lnTo>
                      <a:pt x="15" y="176"/>
                    </a:lnTo>
                    <a:lnTo>
                      <a:pt x="17" y="140"/>
                    </a:lnTo>
                    <a:lnTo>
                      <a:pt x="25" y="104"/>
                    </a:lnTo>
                    <a:lnTo>
                      <a:pt x="29" y="86"/>
                    </a:lnTo>
                    <a:lnTo>
                      <a:pt x="36" y="72"/>
                    </a:lnTo>
                    <a:lnTo>
                      <a:pt x="43" y="58"/>
                    </a:lnTo>
                    <a:lnTo>
                      <a:pt x="52" y="4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209" name="Freeform 74"/>
              <p:cNvSpPr>
                <a:spLocks/>
              </p:cNvSpPr>
              <p:nvPr/>
            </p:nvSpPr>
            <p:spPr bwMode="auto">
              <a:xfrm>
                <a:off x="8368" y="9333"/>
                <a:ext cx="99" cy="89"/>
              </a:xfrm>
              <a:custGeom>
                <a:avLst/>
                <a:gdLst>
                  <a:gd name="T0" fmla="*/ 31 w 99"/>
                  <a:gd name="T1" fmla="*/ 8 h 178"/>
                  <a:gd name="T2" fmla="*/ 28 w 99"/>
                  <a:gd name="T3" fmla="*/ 1 h 178"/>
                  <a:gd name="T4" fmla="*/ 16 w 99"/>
                  <a:gd name="T5" fmla="*/ 4 h 178"/>
                  <a:gd name="T6" fmla="*/ 8 w 99"/>
                  <a:gd name="T7" fmla="*/ 8 h 178"/>
                  <a:gd name="T8" fmla="*/ 2 w 99"/>
                  <a:gd name="T9" fmla="*/ 14 h 178"/>
                  <a:gd name="T10" fmla="*/ 0 w 99"/>
                  <a:gd name="T11" fmla="*/ 21 h 178"/>
                  <a:gd name="T12" fmla="*/ 1 w 99"/>
                  <a:gd name="T13" fmla="*/ 28 h 178"/>
                  <a:gd name="T14" fmla="*/ 6 w 99"/>
                  <a:gd name="T15" fmla="*/ 34 h 178"/>
                  <a:gd name="T16" fmla="*/ 13 w 99"/>
                  <a:gd name="T17" fmla="*/ 38 h 178"/>
                  <a:gd name="T18" fmla="*/ 17 w 99"/>
                  <a:gd name="T19" fmla="*/ 40 h 178"/>
                  <a:gd name="T20" fmla="*/ 23 w 99"/>
                  <a:gd name="T21" fmla="*/ 42 h 178"/>
                  <a:gd name="T22" fmla="*/ 35 w 99"/>
                  <a:gd name="T23" fmla="*/ 44 h 178"/>
                  <a:gd name="T24" fmla="*/ 49 w 99"/>
                  <a:gd name="T25" fmla="*/ 45 h 178"/>
                  <a:gd name="T26" fmla="*/ 51 w 99"/>
                  <a:gd name="T27" fmla="*/ 44 h 178"/>
                  <a:gd name="T28" fmla="*/ 54 w 99"/>
                  <a:gd name="T29" fmla="*/ 44 h 178"/>
                  <a:gd name="T30" fmla="*/ 60 w 99"/>
                  <a:gd name="T31" fmla="*/ 44 h 178"/>
                  <a:gd name="T32" fmla="*/ 70 w 99"/>
                  <a:gd name="T33" fmla="*/ 43 h 178"/>
                  <a:gd name="T34" fmla="*/ 78 w 99"/>
                  <a:gd name="T35" fmla="*/ 41 h 178"/>
                  <a:gd name="T36" fmla="*/ 86 w 99"/>
                  <a:gd name="T37" fmla="*/ 39 h 178"/>
                  <a:gd name="T38" fmla="*/ 91 w 99"/>
                  <a:gd name="T39" fmla="*/ 35 h 178"/>
                  <a:gd name="T40" fmla="*/ 95 w 99"/>
                  <a:gd name="T41" fmla="*/ 31 h 178"/>
                  <a:gd name="T42" fmla="*/ 95 w 99"/>
                  <a:gd name="T43" fmla="*/ 29 h 178"/>
                  <a:gd name="T44" fmla="*/ 96 w 99"/>
                  <a:gd name="T45" fmla="*/ 28 h 178"/>
                  <a:gd name="T46" fmla="*/ 98 w 99"/>
                  <a:gd name="T47" fmla="*/ 26 h 178"/>
                  <a:gd name="T48" fmla="*/ 98 w 99"/>
                  <a:gd name="T49" fmla="*/ 24 h 178"/>
                  <a:gd name="T50" fmla="*/ 99 w 99"/>
                  <a:gd name="T51" fmla="*/ 22 h 178"/>
                  <a:gd name="T52" fmla="*/ 97 w 99"/>
                  <a:gd name="T53" fmla="*/ 14 h 178"/>
                  <a:gd name="T54" fmla="*/ 91 w 99"/>
                  <a:gd name="T55" fmla="*/ 8 h 178"/>
                  <a:gd name="T56" fmla="*/ 85 w 99"/>
                  <a:gd name="T57" fmla="*/ 5 h 178"/>
                  <a:gd name="T58" fmla="*/ 80 w 99"/>
                  <a:gd name="T59" fmla="*/ 3 h 178"/>
                  <a:gd name="T60" fmla="*/ 67 w 99"/>
                  <a:gd name="T61" fmla="*/ 0 h 178"/>
                  <a:gd name="T62" fmla="*/ 63 w 99"/>
                  <a:gd name="T63" fmla="*/ 8 h 178"/>
                  <a:gd name="T64" fmla="*/ 72 w 99"/>
                  <a:gd name="T65" fmla="*/ 9 h 178"/>
                  <a:gd name="T66" fmla="*/ 80 w 99"/>
                  <a:gd name="T67" fmla="*/ 13 h 178"/>
                  <a:gd name="T68" fmla="*/ 84 w 99"/>
                  <a:gd name="T69" fmla="*/ 17 h 178"/>
                  <a:gd name="T70" fmla="*/ 86 w 99"/>
                  <a:gd name="T71" fmla="*/ 22 h 178"/>
                  <a:gd name="T72" fmla="*/ 85 w 99"/>
                  <a:gd name="T73" fmla="*/ 23 h 178"/>
                  <a:gd name="T74" fmla="*/ 85 w 99"/>
                  <a:gd name="T75" fmla="*/ 25 h 178"/>
                  <a:gd name="T76" fmla="*/ 83 w 99"/>
                  <a:gd name="T77" fmla="*/ 28 h 178"/>
                  <a:gd name="T78" fmla="*/ 81 w 99"/>
                  <a:gd name="T79" fmla="*/ 29 h 178"/>
                  <a:gd name="T80" fmla="*/ 80 w 99"/>
                  <a:gd name="T81" fmla="*/ 29 h 178"/>
                  <a:gd name="T82" fmla="*/ 80 w 99"/>
                  <a:gd name="T83" fmla="*/ 29 h 178"/>
                  <a:gd name="T84" fmla="*/ 80 w 99"/>
                  <a:gd name="T85" fmla="*/ 30 h 178"/>
                  <a:gd name="T86" fmla="*/ 78 w 99"/>
                  <a:gd name="T87" fmla="*/ 31 h 178"/>
                  <a:gd name="T88" fmla="*/ 77 w 99"/>
                  <a:gd name="T89" fmla="*/ 31 h 178"/>
                  <a:gd name="T90" fmla="*/ 77 w 99"/>
                  <a:gd name="T91" fmla="*/ 32 h 178"/>
                  <a:gd name="T92" fmla="*/ 77 w 99"/>
                  <a:gd name="T93" fmla="*/ 33 h 178"/>
                  <a:gd name="T94" fmla="*/ 71 w 99"/>
                  <a:gd name="T95" fmla="*/ 34 h 178"/>
                  <a:gd name="T96" fmla="*/ 65 w 99"/>
                  <a:gd name="T97" fmla="*/ 36 h 178"/>
                  <a:gd name="T98" fmla="*/ 57 w 99"/>
                  <a:gd name="T99" fmla="*/ 37 h 178"/>
                  <a:gd name="T100" fmla="*/ 49 w 99"/>
                  <a:gd name="T101" fmla="*/ 37 h 178"/>
                  <a:gd name="T102" fmla="*/ 40 w 99"/>
                  <a:gd name="T103" fmla="*/ 37 h 178"/>
                  <a:gd name="T104" fmla="*/ 33 w 99"/>
                  <a:gd name="T105" fmla="*/ 36 h 178"/>
                  <a:gd name="T106" fmla="*/ 27 w 99"/>
                  <a:gd name="T107" fmla="*/ 34 h 178"/>
                  <a:gd name="T108" fmla="*/ 23 w 99"/>
                  <a:gd name="T109" fmla="*/ 33 h 178"/>
                  <a:gd name="T110" fmla="*/ 18 w 99"/>
                  <a:gd name="T111" fmla="*/ 30 h 178"/>
                  <a:gd name="T112" fmla="*/ 15 w 99"/>
                  <a:gd name="T113" fmla="*/ 27 h 178"/>
                  <a:gd name="T114" fmla="*/ 13 w 99"/>
                  <a:gd name="T115" fmla="*/ 24 h 178"/>
                  <a:gd name="T116" fmla="*/ 13 w 99"/>
                  <a:gd name="T117" fmla="*/ 22 h 178"/>
                  <a:gd name="T118" fmla="*/ 14 w 99"/>
                  <a:gd name="T119" fmla="*/ 17 h 178"/>
                  <a:gd name="T120" fmla="*/ 18 w 99"/>
                  <a:gd name="T121" fmla="*/ 13 h 178"/>
                  <a:gd name="T122" fmla="*/ 23 w 99"/>
                  <a:gd name="T123" fmla="*/ 10 h 178"/>
                  <a:gd name="T124" fmla="*/ 31 w 99"/>
                  <a:gd name="T125" fmla="*/ 8 h 17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9"/>
                  <a:gd name="T190" fmla="*/ 0 h 178"/>
                  <a:gd name="T191" fmla="*/ 99 w 99"/>
                  <a:gd name="T192" fmla="*/ 178 h 17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9" h="178">
                    <a:moveTo>
                      <a:pt x="31" y="32"/>
                    </a:moveTo>
                    <a:lnTo>
                      <a:pt x="28" y="4"/>
                    </a:lnTo>
                    <a:lnTo>
                      <a:pt x="16" y="14"/>
                    </a:lnTo>
                    <a:lnTo>
                      <a:pt x="8" y="32"/>
                    </a:lnTo>
                    <a:lnTo>
                      <a:pt x="2" y="54"/>
                    </a:lnTo>
                    <a:lnTo>
                      <a:pt x="0" y="84"/>
                    </a:lnTo>
                    <a:lnTo>
                      <a:pt x="1" y="110"/>
                    </a:lnTo>
                    <a:lnTo>
                      <a:pt x="6" y="134"/>
                    </a:lnTo>
                    <a:lnTo>
                      <a:pt x="13" y="152"/>
                    </a:lnTo>
                    <a:lnTo>
                      <a:pt x="17" y="160"/>
                    </a:lnTo>
                    <a:lnTo>
                      <a:pt x="23" y="168"/>
                    </a:lnTo>
                    <a:lnTo>
                      <a:pt x="35" y="174"/>
                    </a:lnTo>
                    <a:lnTo>
                      <a:pt x="49" y="178"/>
                    </a:lnTo>
                    <a:lnTo>
                      <a:pt x="51" y="176"/>
                    </a:lnTo>
                    <a:lnTo>
                      <a:pt x="54" y="176"/>
                    </a:lnTo>
                    <a:lnTo>
                      <a:pt x="60" y="176"/>
                    </a:lnTo>
                    <a:lnTo>
                      <a:pt x="70" y="172"/>
                    </a:lnTo>
                    <a:lnTo>
                      <a:pt x="78" y="164"/>
                    </a:lnTo>
                    <a:lnTo>
                      <a:pt x="86" y="154"/>
                    </a:lnTo>
                    <a:lnTo>
                      <a:pt x="91" y="138"/>
                    </a:lnTo>
                    <a:lnTo>
                      <a:pt x="95" y="122"/>
                    </a:lnTo>
                    <a:lnTo>
                      <a:pt x="95" y="116"/>
                    </a:lnTo>
                    <a:lnTo>
                      <a:pt x="96" y="112"/>
                    </a:lnTo>
                    <a:lnTo>
                      <a:pt x="98" y="104"/>
                    </a:lnTo>
                    <a:lnTo>
                      <a:pt x="98" y="94"/>
                    </a:lnTo>
                    <a:lnTo>
                      <a:pt x="99" y="86"/>
                    </a:lnTo>
                    <a:lnTo>
                      <a:pt x="97" y="56"/>
                    </a:lnTo>
                    <a:lnTo>
                      <a:pt x="91" y="30"/>
                    </a:lnTo>
                    <a:lnTo>
                      <a:pt x="85" y="18"/>
                    </a:lnTo>
                    <a:lnTo>
                      <a:pt x="80" y="10"/>
                    </a:lnTo>
                    <a:lnTo>
                      <a:pt x="67" y="0"/>
                    </a:lnTo>
                    <a:lnTo>
                      <a:pt x="63" y="30"/>
                    </a:lnTo>
                    <a:lnTo>
                      <a:pt x="72" y="36"/>
                    </a:lnTo>
                    <a:lnTo>
                      <a:pt x="80" y="50"/>
                    </a:lnTo>
                    <a:lnTo>
                      <a:pt x="84" y="66"/>
                    </a:lnTo>
                    <a:lnTo>
                      <a:pt x="86" y="88"/>
                    </a:lnTo>
                    <a:lnTo>
                      <a:pt x="85" y="92"/>
                    </a:lnTo>
                    <a:lnTo>
                      <a:pt x="85" y="98"/>
                    </a:lnTo>
                    <a:lnTo>
                      <a:pt x="83" y="110"/>
                    </a:lnTo>
                    <a:lnTo>
                      <a:pt x="81" y="114"/>
                    </a:lnTo>
                    <a:lnTo>
                      <a:pt x="80" y="114"/>
                    </a:lnTo>
                    <a:lnTo>
                      <a:pt x="80" y="116"/>
                    </a:lnTo>
                    <a:lnTo>
                      <a:pt x="80" y="120"/>
                    </a:lnTo>
                    <a:lnTo>
                      <a:pt x="78" y="124"/>
                    </a:lnTo>
                    <a:lnTo>
                      <a:pt x="77" y="124"/>
                    </a:lnTo>
                    <a:lnTo>
                      <a:pt x="77" y="126"/>
                    </a:lnTo>
                    <a:lnTo>
                      <a:pt x="77" y="130"/>
                    </a:lnTo>
                    <a:lnTo>
                      <a:pt x="71" y="136"/>
                    </a:lnTo>
                    <a:lnTo>
                      <a:pt x="65" y="142"/>
                    </a:lnTo>
                    <a:lnTo>
                      <a:pt x="57" y="146"/>
                    </a:lnTo>
                    <a:lnTo>
                      <a:pt x="49" y="148"/>
                    </a:lnTo>
                    <a:lnTo>
                      <a:pt x="40" y="146"/>
                    </a:lnTo>
                    <a:lnTo>
                      <a:pt x="33" y="142"/>
                    </a:lnTo>
                    <a:lnTo>
                      <a:pt x="27" y="136"/>
                    </a:lnTo>
                    <a:lnTo>
                      <a:pt x="23" y="130"/>
                    </a:lnTo>
                    <a:lnTo>
                      <a:pt x="18" y="118"/>
                    </a:lnTo>
                    <a:lnTo>
                      <a:pt x="15" y="108"/>
                    </a:lnTo>
                    <a:lnTo>
                      <a:pt x="13" y="96"/>
                    </a:lnTo>
                    <a:lnTo>
                      <a:pt x="13" y="86"/>
                    </a:lnTo>
                    <a:lnTo>
                      <a:pt x="14" y="66"/>
                    </a:lnTo>
                    <a:lnTo>
                      <a:pt x="18" y="52"/>
                    </a:lnTo>
                    <a:lnTo>
                      <a:pt x="23" y="40"/>
                    </a:lnTo>
                    <a:lnTo>
                      <a:pt x="31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="" xmlns:a14="http://schemas.microsoft.com/office/drawing/2010/main" xmlns:xdr="http://schemas.openxmlformats.org/drawingml/2006/spreadsheetDrawing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/>
              </a:p>
            </p:txBody>
          </p:sp>
          <p:grpSp>
            <p:nvGrpSpPr>
              <p:cNvPr id="210" name="Group 71"/>
              <p:cNvGrpSpPr>
                <a:grpSpLocks/>
              </p:cNvGrpSpPr>
              <p:nvPr/>
            </p:nvGrpSpPr>
            <p:grpSpPr bwMode="auto">
              <a:xfrm>
                <a:off x="2677" y="867"/>
                <a:ext cx="1590" cy="1393"/>
                <a:chOff x="2677" y="867"/>
                <a:chExt cx="1590" cy="1393"/>
              </a:xfrm>
              <a:grpFill/>
            </p:grpSpPr>
            <p:sp>
              <p:nvSpPr>
                <p:cNvPr id="280" name="Freeform 73"/>
                <p:cNvSpPr>
                  <a:spLocks noEditPoints="1"/>
                </p:cNvSpPr>
                <p:nvPr/>
              </p:nvSpPr>
              <p:spPr bwMode="auto">
                <a:xfrm>
                  <a:off x="3078" y="951"/>
                  <a:ext cx="1059" cy="1309"/>
                </a:xfrm>
                <a:custGeom>
                  <a:avLst/>
                  <a:gdLst>
                    <a:gd name="T0" fmla="*/ 808 w 1059"/>
                    <a:gd name="T1" fmla="*/ 0 h 2617"/>
                    <a:gd name="T2" fmla="*/ 807 w 1059"/>
                    <a:gd name="T3" fmla="*/ 1 h 2617"/>
                    <a:gd name="T4" fmla="*/ 646 w 1059"/>
                    <a:gd name="T5" fmla="*/ 58 h 2617"/>
                    <a:gd name="T6" fmla="*/ 306 w 1059"/>
                    <a:gd name="T7" fmla="*/ 99 h 2617"/>
                    <a:gd name="T8" fmla="*/ 88 w 1059"/>
                    <a:gd name="T9" fmla="*/ 158 h 2617"/>
                    <a:gd name="T10" fmla="*/ 0 w 1059"/>
                    <a:gd name="T11" fmla="*/ 255 h 2617"/>
                    <a:gd name="T12" fmla="*/ 26 w 1059"/>
                    <a:gd name="T13" fmla="*/ 272 h 2617"/>
                    <a:gd name="T14" fmla="*/ 164 w 1059"/>
                    <a:gd name="T15" fmla="*/ 288 h 2617"/>
                    <a:gd name="T16" fmla="*/ 138 w 1059"/>
                    <a:gd name="T17" fmla="*/ 293 h 2617"/>
                    <a:gd name="T18" fmla="*/ 133 w 1059"/>
                    <a:gd name="T19" fmla="*/ 293 h 2617"/>
                    <a:gd name="T20" fmla="*/ 137 w 1059"/>
                    <a:gd name="T21" fmla="*/ 360 h 2617"/>
                    <a:gd name="T22" fmla="*/ 181 w 1059"/>
                    <a:gd name="T23" fmla="*/ 360 h 2617"/>
                    <a:gd name="T24" fmla="*/ 146 w 1059"/>
                    <a:gd name="T25" fmla="*/ 376 h 2617"/>
                    <a:gd name="T26" fmla="*/ 188 w 1059"/>
                    <a:gd name="T27" fmla="*/ 449 h 2617"/>
                    <a:gd name="T28" fmla="*/ 167 w 1059"/>
                    <a:gd name="T29" fmla="*/ 471 h 2617"/>
                    <a:gd name="T30" fmla="*/ 202 w 1059"/>
                    <a:gd name="T31" fmla="*/ 503 h 2617"/>
                    <a:gd name="T32" fmla="*/ 193 w 1059"/>
                    <a:gd name="T33" fmla="*/ 520 h 2617"/>
                    <a:gd name="T34" fmla="*/ 195 w 1059"/>
                    <a:gd name="T35" fmla="*/ 544 h 2617"/>
                    <a:gd name="T36" fmla="*/ 292 w 1059"/>
                    <a:gd name="T37" fmla="*/ 548 h 2617"/>
                    <a:gd name="T38" fmla="*/ 412 w 1059"/>
                    <a:gd name="T39" fmla="*/ 621 h 2617"/>
                    <a:gd name="T40" fmla="*/ 386 w 1059"/>
                    <a:gd name="T41" fmla="*/ 638 h 2617"/>
                    <a:gd name="T42" fmla="*/ 437 w 1059"/>
                    <a:gd name="T43" fmla="*/ 655 h 2617"/>
                    <a:gd name="T44" fmla="*/ 475 w 1059"/>
                    <a:gd name="T45" fmla="*/ 635 h 2617"/>
                    <a:gd name="T46" fmla="*/ 566 w 1059"/>
                    <a:gd name="T47" fmla="*/ 627 h 2617"/>
                    <a:gd name="T48" fmla="*/ 647 w 1059"/>
                    <a:gd name="T49" fmla="*/ 602 h 2617"/>
                    <a:gd name="T50" fmla="*/ 691 w 1059"/>
                    <a:gd name="T51" fmla="*/ 614 h 2617"/>
                    <a:gd name="T52" fmla="*/ 782 w 1059"/>
                    <a:gd name="T53" fmla="*/ 604 h 2617"/>
                    <a:gd name="T54" fmla="*/ 779 w 1059"/>
                    <a:gd name="T55" fmla="*/ 583 h 2617"/>
                    <a:gd name="T56" fmla="*/ 869 w 1059"/>
                    <a:gd name="T57" fmla="*/ 530 h 2617"/>
                    <a:gd name="T58" fmla="*/ 843 w 1059"/>
                    <a:gd name="T59" fmla="*/ 485 h 2617"/>
                    <a:gd name="T60" fmla="*/ 878 w 1059"/>
                    <a:gd name="T61" fmla="*/ 466 h 2617"/>
                    <a:gd name="T62" fmla="*/ 938 w 1059"/>
                    <a:gd name="T63" fmla="*/ 466 h 2617"/>
                    <a:gd name="T64" fmla="*/ 998 w 1059"/>
                    <a:gd name="T65" fmla="*/ 394 h 2617"/>
                    <a:gd name="T66" fmla="*/ 999 w 1059"/>
                    <a:gd name="T67" fmla="*/ 394 h 2617"/>
                    <a:gd name="T68" fmla="*/ 1059 w 1059"/>
                    <a:gd name="T69" fmla="*/ 375 h 2617"/>
                    <a:gd name="T70" fmla="*/ 1005 w 1059"/>
                    <a:gd name="T71" fmla="*/ 310 h 2617"/>
                    <a:gd name="T72" fmla="*/ 1025 w 1059"/>
                    <a:gd name="T73" fmla="*/ 249 h 2617"/>
                    <a:gd name="T74" fmla="*/ 1003 w 1059"/>
                    <a:gd name="T75" fmla="*/ 182 h 2617"/>
                    <a:gd name="T76" fmla="*/ 1051 w 1059"/>
                    <a:gd name="T77" fmla="*/ 146 h 2617"/>
                    <a:gd name="T78" fmla="*/ 998 w 1059"/>
                    <a:gd name="T79" fmla="*/ 82 h 2617"/>
                    <a:gd name="T80" fmla="*/ 809 w 1059"/>
                    <a:gd name="T81" fmla="*/ 0 h 2617"/>
                    <a:gd name="T82" fmla="*/ 808 w 1059"/>
                    <a:gd name="T83" fmla="*/ 0 h 2617"/>
                    <a:gd name="T84" fmla="*/ 867 w 1059"/>
                    <a:gd name="T85" fmla="*/ 529 h 2617"/>
                    <a:gd name="T86" fmla="*/ 868 w 1059"/>
                    <a:gd name="T87" fmla="*/ 529 h 2617"/>
                    <a:gd name="T88" fmla="*/ 868 w 1059"/>
                    <a:gd name="T89" fmla="*/ 530 h 2617"/>
                    <a:gd name="T90" fmla="*/ 867 w 1059"/>
                    <a:gd name="T91" fmla="*/ 529 h 261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059"/>
                    <a:gd name="T139" fmla="*/ 0 h 2617"/>
                    <a:gd name="T140" fmla="*/ 1059 w 1059"/>
                    <a:gd name="T141" fmla="*/ 2617 h 2617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059" h="2617">
                      <a:moveTo>
                        <a:pt x="808" y="0"/>
                      </a:moveTo>
                      <a:lnTo>
                        <a:pt x="807" y="2"/>
                      </a:lnTo>
                      <a:lnTo>
                        <a:pt x="646" y="230"/>
                      </a:lnTo>
                      <a:lnTo>
                        <a:pt x="306" y="396"/>
                      </a:lnTo>
                      <a:lnTo>
                        <a:pt x="88" y="632"/>
                      </a:lnTo>
                      <a:lnTo>
                        <a:pt x="0" y="1017"/>
                      </a:lnTo>
                      <a:lnTo>
                        <a:pt x="26" y="1085"/>
                      </a:lnTo>
                      <a:lnTo>
                        <a:pt x="164" y="1149"/>
                      </a:lnTo>
                      <a:lnTo>
                        <a:pt x="138" y="1169"/>
                      </a:lnTo>
                      <a:lnTo>
                        <a:pt x="133" y="1171"/>
                      </a:lnTo>
                      <a:lnTo>
                        <a:pt x="137" y="1439"/>
                      </a:lnTo>
                      <a:lnTo>
                        <a:pt x="181" y="1439"/>
                      </a:lnTo>
                      <a:lnTo>
                        <a:pt x="146" y="1503"/>
                      </a:lnTo>
                      <a:lnTo>
                        <a:pt x="188" y="1793"/>
                      </a:lnTo>
                      <a:lnTo>
                        <a:pt x="167" y="1883"/>
                      </a:lnTo>
                      <a:lnTo>
                        <a:pt x="202" y="2011"/>
                      </a:lnTo>
                      <a:lnTo>
                        <a:pt x="193" y="2077"/>
                      </a:lnTo>
                      <a:lnTo>
                        <a:pt x="195" y="2175"/>
                      </a:lnTo>
                      <a:lnTo>
                        <a:pt x="292" y="2191"/>
                      </a:lnTo>
                      <a:lnTo>
                        <a:pt x="412" y="2483"/>
                      </a:lnTo>
                      <a:lnTo>
                        <a:pt x="386" y="2551"/>
                      </a:lnTo>
                      <a:lnTo>
                        <a:pt x="437" y="2617"/>
                      </a:lnTo>
                      <a:lnTo>
                        <a:pt x="475" y="2537"/>
                      </a:lnTo>
                      <a:lnTo>
                        <a:pt x="566" y="2505"/>
                      </a:lnTo>
                      <a:lnTo>
                        <a:pt x="647" y="2407"/>
                      </a:lnTo>
                      <a:lnTo>
                        <a:pt x="691" y="2455"/>
                      </a:lnTo>
                      <a:lnTo>
                        <a:pt x="782" y="2415"/>
                      </a:lnTo>
                      <a:lnTo>
                        <a:pt x="779" y="2329"/>
                      </a:lnTo>
                      <a:lnTo>
                        <a:pt x="869" y="2119"/>
                      </a:lnTo>
                      <a:lnTo>
                        <a:pt x="843" y="1939"/>
                      </a:lnTo>
                      <a:lnTo>
                        <a:pt x="878" y="1863"/>
                      </a:lnTo>
                      <a:lnTo>
                        <a:pt x="938" y="1863"/>
                      </a:lnTo>
                      <a:lnTo>
                        <a:pt x="998" y="1573"/>
                      </a:lnTo>
                      <a:lnTo>
                        <a:pt x="999" y="1573"/>
                      </a:lnTo>
                      <a:lnTo>
                        <a:pt x="1059" y="1497"/>
                      </a:lnTo>
                      <a:lnTo>
                        <a:pt x="1005" y="1239"/>
                      </a:lnTo>
                      <a:lnTo>
                        <a:pt x="1025" y="993"/>
                      </a:lnTo>
                      <a:lnTo>
                        <a:pt x="1003" y="726"/>
                      </a:lnTo>
                      <a:lnTo>
                        <a:pt x="1051" y="582"/>
                      </a:lnTo>
                      <a:lnTo>
                        <a:pt x="998" y="326"/>
                      </a:lnTo>
                      <a:lnTo>
                        <a:pt x="809" y="0"/>
                      </a:lnTo>
                      <a:lnTo>
                        <a:pt x="808" y="0"/>
                      </a:lnTo>
                      <a:close/>
                      <a:moveTo>
                        <a:pt x="867" y="2115"/>
                      </a:moveTo>
                      <a:lnTo>
                        <a:pt x="868" y="2115"/>
                      </a:lnTo>
                      <a:lnTo>
                        <a:pt x="868" y="2117"/>
                      </a:lnTo>
                      <a:lnTo>
                        <a:pt x="867" y="211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81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677" y="867"/>
                  <a:ext cx="1590" cy="7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Haute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Normandie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11" name="Group 68"/>
              <p:cNvGrpSpPr>
                <a:grpSpLocks/>
              </p:cNvGrpSpPr>
              <p:nvPr/>
            </p:nvGrpSpPr>
            <p:grpSpPr bwMode="auto">
              <a:xfrm>
                <a:off x="1848" y="1205"/>
                <a:ext cx="1746" cy="1504"/>
                <a:chOff x="1848" y="1205"/>
                <a:chExt cx="1746" cy="1504"/>
              </a:xfrm>
              <a:grpFill/>
            </p:grpSpPr>
            <p:sp>
              <p:nvSpPr>
                <p:cNvPr id="278" name="Freeform 70"/>
                <p:cNvSpPr>
                  <a:spLocks/>
                </p:cNvSpPr>
                <p:nvPr/>
              </p:nvSpPr>
              <p:spPr bwMode="auto">
                <a:xfrm>
                  <a:off x="1848" y="1205"/>
                  <a:ext cx="1746" cy="1504"/>
                </a:xfrm>
                <a:custGeom>
                  <a:avLst/>
                  <a:gdLst>
                    <a:gd name="T0" fmla="*/ 1397 w 1746"/>
                    <a:gd name="T1" fmla="*/ 344 h 3006"/>
                    <a:gd name="T2" fmla="*/ 1376 w 1746"/>
                    <a:gd name="T3" fmla="*/ 249 h 3006"/>
                    <a:gd name="T4" fmla="*/ 1367 w 1746"/>
                    <a:gd name="T5" fmla="*/ 233 h 3006"/>
                    <a:gd name="T6" fmla="*/ 1263 w 1746"/>
                    <a:gd name="T7" fmla="*/ 178 h 3006"/>
                    <a:gd name="T8" fmla="*/ 1041 w 1746"/>
                    <a:gd name="T9" fmla="*/ 231 h 3006"/>
                    <a:gd name="T10" fmla="*/ 720 w 1746"/>
                    <a:gd name="T11" fmla="*/ 193 h 3006"/>
                    <a:gd name="T12" fmla="*/ 492 w 1746"/>
                    <a:gd name="T13" fmla="*/ 186 h 3006"/>
                    <a:gd name="T14" fmla="*/ 431 w 1746"/>
                    <a:gd name="T15" fmla="*/ 45 h 3006"/>
                    <a:gd name="T16" fmla="*/ 316 w 1746"/>
                    <a:gd name="T17" fmla="*/ 18 h 3006"/>
                    <a:gd name="T18" fmla="*/ 177 w 1746"/>
                    <a:gd name="T19" fmla="*/ 35 h 3006"/>
                    <a:gd name="T20" fmla="*/ 0 w 1746"/>
                    <a:gd name="T21" fmla="*/ 21 h 3006"/>
                    <a:gd name="T22" fmla="*/ 58 w 1746"/>
                    <a:gd name="T23" fmla="*/ 73 h 3006"/>
                    <a:gd name="T24" fmla="*/ 68 w 1746"/>
                    <a:gd name="T25" fmla="*/ 166 h 3006"/>
                    <a:gd name="T26" fmla="*/ 177 w 1746"/>
                    <a:gd name="T27" fmla="*/ 314 h 3006"/>
                    <a:gd name="T28" fmla="*/ 200 w 1746"/>
                    <a:gd name="T29" fmla="*/ 381 h 3006"/>
                    <a:gd name="T30" fmla="*/ 229 w 1746"/>
                    <a:gd name="T31" fmla="*/ 497 h 3006"/>
                    <a:gd name="T32" fmla="*/ 308 w 1746"/>
                    <a:gd name="T33" fmla="*/ 494 h 3006"/>
                    <a:gd name="T34" fmla="*/ 180 w 1746"/>
                    <a:gd name="T35" fmla="*/ 523 h 3006"/>
                    <a:gd name="T36" fmla="*/ 249 w 1746"/>
                    <a:gd name="T37" fmla="*/ 597 h 3006"/>
                    <a:gd name="T38" fmla="*/ 399 w 1746"/>
                    <a:gd name="T39" fmla="*/ 568 h 3006"/>
                    <a:gd name="T40" fmla="*/ 483 w 1746"/>
                    <a:gd name="T41" fmla="*/ 586 h 3006"/>
                    <a:gd name="T42" fmla="*/ 666 w 1746"/>
                    <a:gd name="T43" fmla="*/ 621 h 3006"/>
                    <a:gd name="T44" fmla="*/ 741 w 1746"/>
                    <a:gd name="T45" fmla="*/ 621 h 3006"/>
                    <a:gd name="T46" fmla="*/ 983 w 1746"/>
                    <a:gd name="T47" fmla="*/ 596 h 3006"/>
                    <a:gd name="T48" fmla="*/ 1036 w 1746"/>
                    <a:gd name="T49" fmla="*/ 577 h 3006"/>
                    <a:gd name="T50" fmla="*/ 1115 w 1746"/>
                    <a:gd name="T51" fmla="*/ 635 h 3006"/>
                    <a:gd name="T52" fmla="*/ 1162 w 1746"/>
                    <a:gd name="T53" fmla="*/ 658 h 3006"/>
                    <a:gd name="T54" fmla="*/ 1372 w 1746"/>
                    <a:gd name="T55" fmla="*/ 624 h 3006"/>
                    <a:gd name="T56" fmla="*/ 1508 w 1746"/>
                    <a:gd name="T57" fmla="*/ 727 h 3006"/>
                    <a:gd name="T58" fmla="*/ 1599 w 1746"/>
                    <a:gd name="T59" fmla="*/ 746 h 3006"/>
                    <a:gd name="T60" fmla="*/ 1648 w 1746"/>
                    <a:gd name="T61" fmla="*/ 752 h 3006"/>
                    <a:gd name="T62" fmla="*/ 1746 w 1746"/>
                    <a:gd name="T63" fmla="*/ 655 h 3006"/>
                    <a:gd name="T64" fmla="*/ 1669 w 1746"/>
                    <a:gd name="T65" fmla="*/ 552 h 3006"/>
                    <a:gd name="T66" fmla="*/ 1616 w 1746"/>
                    <a:gd name="T67" fmla="*/ 511 h 3006"/>
                    <a:gd name="T68" fmla="*/ 1522 w 1746"/>
                    <a:gd name="T69" fmla="*/ 421 h 3006"/>
                    <a:gd name="T70" fmla="*/ 1423 w 1746"/>
                    <a:gd name="T71" fmla="*/ 393 h 300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746"/>
                    <a:gd name="T109" fmla="*/ 0 h 3006"/>
                    <a:gd name="T110" fmla="*/ 1746 w 1746"/>
                    <a:gd name="T111" fmla="*/ 3006 h 300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746" h="3006">
                      <a:moveTo>
                        <a:pt x="1432" y="1503"/>
                      </a:moveTo>
                      <a:lnTo>
                        <a:pt x="1397" y="1375"/>
                      </a:lnTo>
                      <a:lnTo>
                        <a:pt x="1418" y="1285"/>
                      </a:lnTo>
                      <a:lnTo>
                        <a:pt x="1376" y="995"/>
                      </a:lnTo>
                      <a:lnTo>
                        <a:pt x="1411" y="931"/>
                      </a:lnTo>
                      <a:lnTo>
                        <a:pt x="1367" y="931"/>
                      </a:lnTo>
                      <a:lnTo>
                        <a:pt x="1363" y="663"/>
                      </a:lnTo>
                      <a:lnTo>
                        <a:pt x="1263" y="709"/>
                      </a:lnTo>
                      <a:lnTo>
                        <a:pt x="1188" y="839"/>
                      </a:lnTo>
                      <a:lnTo>
                        <a:pt x="1041" y="921"/>
                      </a:lnTo>
                      <a:lnTo>
                        <a:pt x="911" y="813"/>
                      </a:lnTo>
                      <a:lnTo>
                        <a:pt x="720" y="771"/>
                      </a:lnTo>
                      <a:lnTo>
                        <a:pt x="574" y="669"/>
                      </a:lnTo>
                      <a:lnTo>
                        <a:pt x="492" y="741"/>
                      </a:lnTo>
                      <a:lnTo>
                        <a:pt x="394" y="418"/>
                      </a:lnTo>
                      <a:lnTo>
                        <a:pt x="431" y="178"/>
                      </a:lnTo>
                      <a:lnTo>
                        <a:pt x="416" y="94"/>
                      </a:lnTo>
                      <a:lnTo>
                        <a:pt x="316" y="72"/>
                      </a:lnTo>
                      <a:lnTo>
                        <a:pt x="277" y="128"/>
                      </a:lnTo>
                      <a:lnTo>
                        <a:pt x="177" y="140"/>
                      </a:lnTo>
                      <a:lnTo>
                        <a:pt x="3" y="0"/>
                      </a:lnTo>
                      <a:lnTo>
                        <a:pt x="0" y="84"/>
                      </a:lnTo>
                      <a:lnTo>
                        <a:pt x="50" y="140"/>
                      </a:lnTo>
                      <a:lnTo>
                        <a:pt x="58" y="290"/>
                      </a:lnTo>
                      <a:lnTo>
                        <a:pt x="29" y="352"/>
                      </a:lnTo>
                      <a:lnTo>
                        <a:pt x="68" y="663"/>
                      </a:lnTo>
                      <a:lnTo>
                        <a:pt x="198" y="945"/>
                      </a:lnTo>
                      <a:lnTo>
                        <a:pt x="177" y="1253"/>
                      </a:lnTo>
                      <a:lnTo>
                        <a:pt x="207" y="1337"/>
                      </a:lnTo>
                      <a:lnTo>
                        <a:pt x="200" y="1521"/>
                      </a:lnTo>
                      <a:lnTo>
                        <a:pt x="165" y="1697"/>
                      </a:lnTo>
                      <a:lnTo>
                        <a:pt x="229" y="1985"/>
                      </a:lnTo>
                      <a:lnTo>
                        <a:pt x="269" y="2023"/>
                      </a:lnTo>
                      <a:lnTo>
                        <a:pt x="308" y="1973"/>
                      </a:lnTo>
                      <a:lnTo>
                        <a:pt x="293" y="2065"/>
                      </a:lnTo>
                      <a:lnTo>
                        <a:pt x="180" y="2089"/>
                      </a:lnTo>
                      <a:lnTo>
                        <a:pt x="176" y="2093"/>
                      </a:lnTo>
                      <a:lnTo>
                        <a:pt x="249" y="2386"/>
                      </a:lnTo>
                      <a:lnTo>
                        <a:pt x="290" y="2414"/>
                      </a:lnTo>
                      <a:lnTo>
                        <a:pt x="399" y="2269"/>
                      </a:lnTo>
                      <a:lnTo>
                        <a:pt x="483" y="2338"/>
                      </a:lnTo>
                      <a:lnTo>
                        <a:pt x="483" y="2340"/>
                      </a:lnTo>
                      <a:lnTo>
                        <a:pt x="614" y="2364"/>
                      </a:lnTo>
                      <a:lnTo>
                        <a:pt x="666" y="2480"/>
                      </a:lnTo>
                      <a:lnTo>
                        <a:pt x="703" y="2430"/>
                      </a:lnTo>
                      <a:lnTo>
                        <a:pt x="741" y="2482"/>
                      </a:lnTo>
                      <a:lnTo>
                        <a:pt x="845" y="2382"/>
                      </a:lnTo>
                      <a:lnTo>
                        <a:pt x="983" y="2380"/>
                      </a:lnTo>
                      <a:lnTo>
                        <a:pt x="993" y="2299"/>
                      </a:lnTo>
                      <a:lnTo>
                        <a:pt x="1036" y="2307"/>
                      </a:lnTo>
                      <a:lnTo>
                        <a:pt x="1065" y="2488"/>
                      </a:lnTo>
                      <a:lnTo>
                        <a:pt x="1115" y="2536"/>
                      </a:lnTo>
                      <a:lnTo>
                        <a:pt x="1116" y="2624"/>
                      </a:lnTo>
                      <a:lnTo>
                        <a:pt x="1162" y="2630"/>
                      </a:lnTo>
                      <a:lnTo>
                        <a:pt x="1330" y="2450"/>
                      </a:lnTo>
                      <a:lnTo>
                        <a:pt x="1372" y="2494"/>
                      </a:lnTo>
                      <a:lnTo>
                        <a:pt x="1397" y="2756"/>
                      </a:lnTo>
                      <a:lnTo>
                        <a:pt x="1508" y="2906"/>
                      </a:lnTo>
                      <a:lnTo>
                        <a:pt x="1551" y="2874"/>
                      </a:lnTo>
                      <a:lnTo>
                        <a:pt x="1599" y="2982"/>
                      </a:lnTo>
                      <a:lnTo>
                        <a:pt x="1648" y="3006"/>
                      </a:lnTo>
                      <a:lnTo>
                        <a:pt x="1648" y="3004"/>
                      </a:lnTo>
                      <a:lnTo>
                        <a:pt x="1633" y="2776"/>
                      </a:lnTo>
                      <a:lnTo>
                        <a:pt x="1746" y="2618"/>
                      </a:lnTo>
                      <a:lnTo>
                        <a:pt x="1742" y="2340"/>
                      </a:lnTo>
                      <a:lnTo>
                        <a:pt x="1669" y="2207"/>
                      </a:lnTo>
                      <a:lnTo>
                        <a:pt x="1667" y="2109"/>
                      </a:lnTo>
                      <a:lnTo>
                        <a:pt x="1616" y="2043"/>
                      </a:lnTo>
                      <a:lnTo>
                        <a:pt x="1642" y="1975"/>
                      </a:lnTo>
                      <a:lnTo>
                        <a:pt x="1522" y="1683"/>
                      </a:lnTo>
                      <a:lnTo>
                        <a:pt x="1425" y="1667"/>
                      </a:lnTo>
                      <a:lnTo>
                        <a:pt x="1423" y="1569"/>
                      </a:lnTo>
                      <a:lnTo>
                        <a:pt x="1432" y="1503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79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968" y="1660"/>
                  <a:ext cx="1560" cy="7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Basse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Normandie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12" name="Group 63"/>
              <p:cNvGrpSpPr>
                <a:grpSpLocks/>
              </p:cNvGrpSpPr>
              <p:nvPr/>
            </p:nvGrpSpPr>
            <p:grpSpPr bwMode="auto">
              <a:xfrm>
                <a:off x="0" y="1960"/>
                <a:ext cx="2336" cy="1484"/>
                <a:chOff x="0" y="1960"/>
                <a:chExt cx="2336" cy="1484"/>
              </a:xfrm>
              <a:grpFill/>
            </p:grpSpPr>
            <p:grpSp>
              <p:nvGrpSpPr>
                <p:cNvPr id="274" name="Group 65"/>
                <p:cNvGrpSpPr>
                  <a:grpSpLocks/>
                </p:cNvGrpSpPr>
                <p:nvPr/>
              </p:nvGrpSpPr>
              <p:grpSpPr bwMode="auto">
                <a:xfrm>
                  <a:off x="0" y="1960"/>
                  <a:ext cx="2336" cy="1484"/>
                  <a:chOff x="0" y="1960"/>
                  <a:chExt cx="2336" cy="1484"/>
                </a:xfrm>
                <a:grpFill/>
              </p:grpSpPr>
              <p:sp>
                <p:nvSpPr>
                  <p:cNvPr id="276" name="Freeform 67"/>
                  <p:cNvSpPr>
                    <a:spLocks noEditPoints="1"/>
                  </p:cNvSpPr>
                  <p:nvPr/>
                </p:nvSpPr>
                <p:spPr bwMode="auto">
                  <a:xfrm>
                    <a:off x="0" y="1960"/>
                    <a:ext cx="2336" cy="1367"/>
                  </a:xfrm>
                  <a:custGeom>
                    <a:avLst/>
                    <a:gdLst>
                      <a:gd name="T0" fmla="*/ 1322 w 2336"/>
                      <a:gd name="T1" fmla="*/ 187 h 2734"/>
                      <a:gd name="T2" fmla="*/ 1245 w 2336"/>
                      <a:gd name="T3" fmla="*/ 115 h 2734"/>
                      <a:gd name="T4" fmla="*/ 1140 w 2336"/>
                      <a:gd name="T5" fmla="*/ 28 h 2734"/>
                      <a:gd name="T6" fmla="*/ 1089 w 2336"/>
                      <a:gd name="T7" fmla="*/ 3 h 2734"/>
                      <a:gd name="T8" fmla="*/ 873 w 2336"/>
                      <a:gd name="T9" fmla="*/ 28 h 2734"/>
                      <a:gd name="T10" fmla="*/ 777 w 2336"/>
                      <a:gd name="T11" fmla="*/ 85 h 2734"/>
                      <a:gd name="T12" fmla="*/ 608 w 2336"/>
                      <a:gd name="T13" fmla="*/ 70 h 2734"/>
                      <a:gd name="T14" fmla="*/ 540 w 2336"/>
                      <a:gd name="T15" fmla="*/ 101 h 2734"/>
                      <a:gd name="T16" fmla="*/ 295 w 2336"/>
                      <a:gd name="T17" fmla="*/ 64 h 2734"/>
                      <a:gd name="T18" fmla="*/ 51 w 2336"/>
                      <a:gd name="T19" fmla="*/ 110 h 2734"/>
                      <a:gd name="T20" fmla="*/ 27 w 2336"/>
                      <a:gd name="T21" fmla="*/ 214 h 2734"/>
                      <a:gd name="T22" fmla="*/ 297 w 2336"/>
                      <a:gd name="T23" fmla="*/ 187 h 2734"/>
                      <a:gd name="T24" fmla="*/ 323 w 2336"/>
                      <a:gd name="T25" fmla="*/ 215 h 2734"/>
                      <a:gd name="T26" fmla="*/ 313 w 2336"/>
                      <a:gd name="T27" fmla="*/ 252 h 2734"/>
                      <a:gd name="T28" fmla="*/ 298 w 2336"/>
                      <a:gd name="T29" fmla="*/ 242 h 2734"/>
                      <a:gd name="T30" fmla="*/ 126 w 2336"/>
                      <a:gd name="T31" fmla="*/ 223 h 2734"/>
                      <a:gd name="T32" fmla="*/ 166 w 2336"/>
                      <a:gd name="T33" fmla="*/ 270 h 2734"/>
                      <a:gd name="T34" fmla="*/ 305 w 2336"/>
                      <a:gd name="T35" fmla="*/ 321 h 2734"/>
                      <a:gd name="T36" fmla="*/ 51 w 2336"/>
                      <a:gd name="T37" fmla="*/ 339 h 2734"/>
                      <a:gd name="T38" fmla="*/ 230 w 2336"/>
                      <a:gd name="T39" fmla="*/ 433 h 2734"/>
                      <a:gd name="T40" fmla="*/ 382 w 2336"/>
                      <a:gd name="T41" fmla="*/ 448 h 2734"/>
                      <a:gd name="T42" fmla="*/ 370 w 2336"/>
                      <a:gd name="T43" fmla="*/ 422 h 2734"/>
                      <a:gd name="T44" fmla="*/ 413 w 2336"/>
                      <a:gd name="T45" fmla="*/ 419 h 2734"/>
                      <a:gd name="T46" fmla="*/ 428 w 2336"/>
                      <a:gd name="T47" fmla="*/ 460 h 2734"/>
                      <a:gd name="T48" fmla="*/ 613 w 2336"/>
                      <a:gd name="T49" fmla="*/ 488 h 2734"/>
                      <a:gd name="T50" fmla="*/ 659 w 2336"/>
                      <a:gd name="T51" fmla="*/ 481 h 2734"/>
                      <a:gd name="T52" fmla="*/ 751 w 2336"/>
                      <a:gd name="T53" fmla="*/ 495 h 2734"/>
                      <a:gd name="T54" fmla="*/ 804 w 2336"/>
                      <a:gd name="T55" fmla="*/ 543 h 2734"/>
                      <a:gd name="T56" fmla="*/ 847 w 2336"/>
                      <a:gd name="T57" fmla="*/ 511 h 2734"/>
                      <a:gd name="T58" fmla="*/ 882 w 2336"/>
                      <a:gd name="T59" fmla="*/ 552 h 2734"/>
                      <a:gd name="T60" fmla="*/ 942 w 2336"/>
                      <a:gd name="T61" fmla="*/ 565 h 2734"/>
                      <a:gd name="T62" fmla="*/ 967 w 2336"/>
                      <a:gd name="T63" fmla="*/ 636 h 2734"/>
                      <a:gd name="T64" fmla="*/ 1024 w 2336"/>
                      <a:gd name="T65" fmla="*/ 614 h 2734"/>
                      <a:gd name="T66" fmla="*/ 1090 w 2336"/>
                      <a:gd name="T67" fmla="*/ 576 h 2734"/>
                      <a:gd name="T68" fmla="*/ 1217 w 2336"/>
                      <a:gd name="T69" fmla="*/ 599 h 2734"/>
                      <a:gd name="T70" fmla="*/ 1123 w 2336"/>
                      <a:gd name="T71" fmla="*/ 630 h 2734"/>
                      <a:gd name="T72" fmla="*/ 1428 w 2336"/>
                      <a:gd name="T73" fmla="*/ 663 h 2734"/>
                      <a:gd name="T74" fmla="*/ 1406 w 2336"/>
                      <a:gd name="T75" fmla="*/ 684 h 2734"/>
                      <a:gd name="T76" fmla="*/ 1721 w 2336"/>
                      <a:gd name="T77" fmla="*/ 579 h 2734"/>
                      <a:gd name="T78" fmla="*/ 2085 w 2336"/>
                      <a:gd name="T79" fmla="*/ 524 h 2734"/>
                      <a:gd name="T80" fmla="*/ 2252 w 2336"/>
                      <a:gd name="T81" fmla="*/ 468 h 2734"/>
                      <a:gd name="T82" fmla="*/ 2330 w 2336"/>
                      <a:gd name="T83" fmla="*/ 301 h 2734"/>
                      <a:gd name="T84" fmla="*/ 2138 w 2336"/>
                      <a:gd name="T85" fmla="*/ 226 h 2734"/>
                      <a:gd name="T86" fmla="*/ 2023 w 2336"/>
                      <a:gd name="T87" fmla="*/ 146 h 2734"/>
                      <a:gd name="T88" fmla="*/ 1860 w 2336"/>
                      <a:gd name="T89" fmla="*/ 102 h 2734"/>
                      <a:gd name="T90" fmla="*/ 1788 w 2336"/>
                      <a:gd name="T91" fmla="*/ 180 h 2734"/>
                      <a:gd name="T92" fmla="*/ 1682 w 2336"/>
                      <a:gd name="T93" fmla="*/ 132 h 2734"/>
                      <a:gd name="T94" fmla="*/ 1604 w 2336"/>
                      <a:gd name="T95" fmla="*/ 125 h 2734"/>
                      <a:gd name="T96" fmla="*/ 2195 w 2336"/>
                      <a:gd name="T97" fmla="*/ 534 h 2734"/>
                      <a:gd name="T98" fmla="*/ 2195 w 2336"/>
                      <a:gd name="T99" fmla="*/ 534 h 2734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w 2336"/>
                      <a:gd name="T151" fmla="*/ 0 h 2734"/>
                      <a:gd name="T152" fmla="*/ 2336 w 2336"/>
                      <a:gd name="T153" fmla="*/ 2734 h 2734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T150" t="T151" r="T152" b="T153"/>
                    <a:pathLst>
                      <a:path w="2336" h="2734">
                        <a:moveTo>
                          <a:pt x="1541" y="464"/>
                        </a:moveTo>
                        <a:lnTo>
                          <a:pt x="1486" y="472"/>
                        </a:lnTo>
                        <a:lnTo>
                          <a:pt x="1322" y="746"/>
                        </a:lnTo>
                        <a:lnTo>
                          <a:pt x="1308" y="634"/>
                        </a:lnTo>
                        <a:lnTo>
                          <a:pt x="1246" y="552"/>
                        </a:lnTo>
                        <a:lnTo>
                          <a:pt x="1245" y="458"/>
                        </a:lnTo>
                        <a:lnTo>
                          <a:pt x="1175" y="216"/>
                        </a:lnTo>
                        <a:lnTo>
                          <a:pt x="1131" y="198"/>
                        </a:lnTo>
                        <a:lnTo>
                          <a:pt x="1140" y="110"/>
                        </a:lnTo>
                        <a:lnTo>
                          <a:pt x="1094" y="122"/>
                        </a:lnTo>
                        <a:lnTo>
                          <a:pt x="1069" y="214"/>
                        </a:lnTo>
                        <a:lnTo>
                          <a:pt x="1089" y="12"/>
                        </a:lnTo>
                        <a:lnTo>
                          <a:pt x="1017" y="110"/>
                        </a:lnTo>
                        <a:lnTo>
                          <a:pt x="1008" y="0"/>
                        </a:lnTo>
                        <a:lnTo>
                          <a:pt x="873" y="112"/>
                        </a:lnTo>
                        <a:lnTo>
                          <a:pt x="850" y="38"/>
                        </a:lnTo>
                        <a:lnTo>
                          <a:pt x="781" y="150"/>
                        </a:lnTo>
                        <a:lnTo>
                          <a:pt x="777" y="340"/>
                        </a:lnTo>
                        <a:lnTo>
                          <a:pt x="726" y="352"/>
                        </a:lnTo>
                        <a:lnTo>
                          <a:pt x="651" y="262"/>
                        </a:lnTo>
                        <a:lnTo>
                          <a:pt x="608" y="280"/>
                        </a:lnTo>
                        <a:lnTo>
                          <a:pt x="599" y="386"/>
                        </a:lnTo>
                        <a:lnTo>
                          <a:pt x="565" y="302"/>
                        </a:lnTo>
                        <a:lnTo>
                          <a:pt x="540" y="402"/>
                        </a:lnTo>
                        <a:lnTo>
                          <a:pt x="539" y="202"/>
                        </a:lnTo>
                        <a:lnTo>
                          <a:pt x="318" y="332"/>
                        </a:lnTo>
                        <a:lnTo>
                          <a:pt x="295" y="254"/>
                        </a:lnTo>
                        <a:lnTo>
                          <a:pt x="139" y="422"/>
                        </a:lnTo>
                        <a:lnTo>
                          <a:pt x="179" y="464"/>
                        </a:lnTo>
                        <a:lnTo>
                          <a:pt x="51" y="438"/>
                        </a:lnTo>
                        <a:lnTo>
                          <a:pt x="22" y="510"/>
                        </a:lnTo>
                        <a:lnTo>
                          <a:pt x="0" y="786"/>
                        </a:lnTo>
                        <a:lnTo>
                          <a:pt x="27" y="855"/>
                        </a:lnTo>
                        <a:lnTo>
                          <a:pt x="69" y="821"/>
                        </a:lnTo>
                        <a:lnTo>
                          <a:pt x="110" y="857"/>
                        </a:lnTo>
                        <a:lnTo>
                          <a:pt x="297" y="746"/>
                        </a:lnTo>
                        <a:lnTo>
                          <a:pt x="240" y="800"/>
                        </a:lnTo>
                        <a:lnTo>
                          <a:pt x="232" y="903"/>
                        </a:lnTo>
                        <a:lnTo>
                          <a:pt x="323" y="859"/>
                        </a:lnTo>
                        <a:lnTo>
                          <a:pt x="316" y="947"/>
                        </a:lnTo>
                        <a:lnTo>
                          <a:pt x="361" y="987"/>
                        </a:lnTo>
                        <a:lnTo>
                          <a:pt x="313" y="1007"/>
                        </a:lnTo>
                        <a:lnTo>
                          <a:pt x="410" y="1087"/>
                        </a:lnTo>
                        <a:lnTo>
                          <a:pt x="319" y="1045"/>
                        </a:lnTo>
                        <a:lnTo>
                          <a:pt x="298" y="967"/>
                        </a:lnTo>
                        <a:lnTo>
                          <a:pt x="241" y="999"/>
                        </a:lnTo>
                        <a:lnTo>
                          <a:pt x="152" y="965"/>
                        </a:lnTo>
                        <a:lnTo>
                          <a:pt x="126" y="891"/>
                        </a:lnTo>
                        <a:lnTo>
                          <a:pt x="102" y="1003"/>
                        </a:lnTo>
                        <a:lnTo>
                          <a:pt x="140" y="1163"/>
                        </a:lnTo>
                        <a:lnTo>
                          <a:pt x="166" y="1079"/>
                        </a:lnTo>
                        <a:lnTo>
                          <a:pt x="209" y="1085"/>
                        </a:lnTo>
                        <a:lnTo>
                          <a:pt x="292" y="1183"/>
                        </a:lnTo>
                        <a:lnTo>
                          <a:pt x="305" y="1281"/>
                        </a:lnTo>
                        <a:lnTo>
                          <a:pt x="281" y="1357"/>
                        </a:lnTo>
                        <a:lnTo>
                          <a:pt x="244" y="1317"/>
                        </a:lnTo>
                        <a:lnTo>
                          <a:pt x="51" y="1355"/>
                        </a:lnTo>
                        <a:lnTo>
                          <a:pt x="27" y="1431"/>
                        </a:lnTo>
                        <a:lnTo>
                          <a:pt x="173" y="1541"/>
                        </a:lnTo>
                        <a:lnTo>
                          <a:pt x="230" y="1731"/>
                        </a:lnTo>
                        <a:lnTo>
                          <a:pt x="214" y="1899"/>
                        </a:lnTo>
                        <a:lnTo>
                          <a:pt x="326" y="1919"/>
                        </a:lnTo>
                        <a:lnTo>
                          <a:pt x="382" y="1791"/>
                        </a:lnTo>
                        <a:lnTo>
                          <a:pt x="382" y="1779"/>
                        </a:lnTo>
                        <a:lnTo>
                          <a:pt x="382" y="1777"/>
                        </a:lnTo>
                        <a:lnTo>
                          <a:pt x="370" y="1689"/>
                        </a:lnTo>
                        <a:lnTo>
                          <a:pt x="386" y="1685"/>
                        </a:lnTo>
                        <a:lnTo>
                          <a:pt x="391" y="1589"/>
                        </a:lnTo>
                        <a:lnTo>
                          <a:pt x="413" y="1677"/>
                        </a:lnTo>
                        <a:lnTo>
                          <a:pt x="386" y="1685"/>
                        </a:lnTo>
                        <a:lnTo>
                          <a:pt x="382" y="1779"/>
                        </a:lnTo>
                        <a:lnTo>
                          <a:pt x="428" y="1839"/>
                        </a:lnTo>
                        <a:lnTo>
                          <a:pt x="497" y="1789"/>
                        </a:lnTo>
                        <a:lnTo>
                          <a:pt x="570" y="1969"/>
                        </a:lnTo>
                        <a:lnTo>
                          <a:pt x="613" y="1951"/>
                        </a:lnTo>
                        <a:lnTo>
                          <a:pt x="613" y="1863"/>
                        </a:lnTo>
                        <a:lnTo>
                          <a:pt x="619" y="1951"/>
                        </a:lnTo>
                        <a:lnTo>
                          <a:pt x="659" y="1923"/>
                        </a:lnTo>
                        <a:lnTo>
                          <a:pt x="649" y="2007"/>
                        </a:lnTo>
                        <a:lnTo>
                          <a:pt x="693" y="2029"/>
                        </a:lnTo>
                        <a:lnTo>
                          <a:pt x="751" y="1981"/>
                        </a:lnTo>
                        <a:lnTo>
                          <a:pt x="755" y="1889"/>
                        </a:lnTo>
                        <a:lnTo>
                          <a:pt x="765" y="2125"/>
                        </a:lnTo>
                        <a:lnTo>
                          <a:pt x="804" y="2171"/>
                        </a:lnTo>
                        <a:lnTo>
                          <a:pt x="845" y="2131"/>
                        </a:lnTo>
                        <a:lnTo>
                          <a:pt x="838" y="1951"/>
                        </a:lnTo>
                        <a:lnTo>
                          <a:pt x="847" y="2043"/>
                        </a:lnTo>
                        <a:lnTo>
                          <a:pt x="893" y="2061"/>
                        </a:lnTo>
                        <a:lnTo>
                          <a:pt x="860" y="2127"/>
                        </a:lnTo>
                        <a:lnTo>
                          <a:pt x="882" y="2207"/>
                        </a:lnTo>
                        <a:lnTo>
                          <a:pt x="938" y="2255"/>
                        </a:lnTo>
                        <a:lnTo>
                          <a:pt x="980" y="2217"/>
                        </a:lnTo>
                        <a:lnTo>
                          <a:pt x="942" y="2257"/>
                        </a:lnTo>
                        <a:lnTo>
                          <a:pt x="946" y="2341"/>
                        </a:lnTo>
                        <a:lnTo>
                          <a:pt x="979" y="2427"/>
                        </a:lnTo>
                        <a:lnTo>
                          <a:pt x="967" y="2541"/>
                        </a:lnTo>
                        <a:lnTo>
                          <a:pt x="1000" y="2613"/>
                        </a:lnTo>
                        <a:lnTo>
                          <a:pt x="981" y="2525"/>
                        </a:lnTo>
                        <a:lnTo>
                          <a:pt x="1024" y="2453"/>
                        </a:lnTo>
                        <a:lnTo>
                          <a:pt x="1072" y="2427"/>
                        </a:lnTo>
                        <a:lnTo>
                          <a:pt x="1109" y="2485"/>
                        </a:lnTo>
                        <a:lnTo>
                          <a:pt x="1090" y="2303"/>
                        </a:lnTo>
                        <a:lnTo>
                          <a:pt x="1138" y="2453"/>
                        </a:lnTo>
                        <a:lnTo>
                          <a:pt x="1161" y="2375"/>
                        </a:lnTo>
                        <a:lnTo>
                          <a:pt x="1217" y="2395"/>
                        </a:lnTo>
                        <a:lnTo>
                          <a:pt x="1249" y="2467"/>
                        </a:lnTo>
                        <a:lnTo>
                          <a:pt x="1219" y="2543"/>
                        </a:lnTo>
                        <a:lnTo>
                          <a:pt x="1123" y="2519"/>
                        </a:lnTo>
                        <a:lnTo>
                          <a:pt x="1196" y="2635"/>
                        </a:lnTo>
                        <a:lnTo>
                          <a:pt x="1386" y="2603"/>
                        </a:lnTo>
                        <a:lnTo>
                          <a:pt x="1428" y="2651"/>
                        </a:lnTo>
                        <a:lnTo>
                          <a:pt x="1382" y="2657"/>
                        </a:lnTo>
                        <a:lnTo>
                          <a:pt x="1405" y="2734"/>
                        </a:lnTo>
                        <a:lnTo>
                          <a:pt x="1406" y="2734"/>
                        </a:lnTo>
                        <a:lnTo>
                          <a:pt x="1635" y="2601"/>
                        </a:lnTo>
                        <a:lnTo>
                          <a:pt x="1642" y="2417"/>
                        </a:lnTo>
                        <a:lnTo>
                          <a:pt x="1721" y="2313"/>
                        </a:lnTo>
                        <a:lnTo>
                          <a:pt x="1923" y="2299"/>
                        </a:lnTo>
                        <a:lnTo>
                          <a:pt x="1948" y="2213"/>
                        </a:lnTo>
                        <a:lnTo>
                          <a:pt x="2085" y="2093"/>
                        </a:lnTo>
                        <a:lnTo>
                          <a:pt x="2191" y="2199"/>
                        </a:lnTo>
                        <a:lnTo>
                          <a:pt x="2197" y="2137"/>
                        </a:lnTo>
                        <a:lnTo>
                          <a:pt x="2252" y="1871"/>
                        </a:lnTo>
                        <a:lnTo>
                          <a:pt x="2336" y="1803"/>
                        </a:lnTo>
                        <a:lnTo>
                          <a:pt x="2307" y="1273"/>
                        </a:lnTo>
                        <a:lnTo>
                          <a:pt x="2330" y="1201"/>
                        </a:lnTo>
                        <a:lnTo>
                          <a:pt x="2331" y="829"/>
                        </a:lnTo>
                        <a:lnTo>
                          <a:pt x="2247" y="760"/>
                        </a:lnTo>
                        <a:lnTo>
                          <a:pt x="2138" y="905"/>
                        </a:lnTo>
                        <a:lnTo>
                          <a:pt x="2097" y="877"/>
                        </a:lnTo>
                        <a:lnTo>
                          <a:pt x="2024" y="584"/>
                        </a:lnTo>
                        <a:lnTo>
                          <a:pt x="2023" y="584"/>
                        </a:lnTo>
                        <a:lnTo>
                          <a:pt x="2022" y="580"/>
                        </a:lnTo>
                        <a:lnTo>
                          <a:pt x="1855" y="582"/>
                        </a:lnTo>
                        <a:lnTo>
                          <a:pt x="1860" y="408"/>
                        </a:lnTo>
                        <a:lnTo>
                          <a:pt x="1809" y="430"/>
                        </a:lnTo>
                        <a:lnTo>
                          <a:pt x="1749" y="548"/>
                        </a:lnTo>
                        <a:lnTo>
                          <a:pt x="1788" y="720"/>
                        </a:lnTo>
                        <a:lnTo>
                          <a:pt x="1752" y="664"/>
                        </a:lnTo>
                        <a:lnTo>
                          <a:pt x="1726" y="526"/>
                        </a:lnTo>
                        <a:lnTo>
                          <a:pt x="1682" y="526"/>
                        </a:lnTo>
                        <a:lnTo>
                          <a:pt x="1682" y="584"/>
                        </a:lnTo>
                        <a:lnTo>
                          <a:pt x="1619" y="594"/>
                        </a:lnTo>
                        <a:lnTo>
                          <a:pt x="1604" y="500"/>
                        </a:lnTo>
                        <a:lnTo>
                          <a:pt x="1557" y="542"/>
                        </a:lnTo>
                        <a:lnTo>
                          <a:pt x="1541" y="464"/>
                        </a:lnTo>
                        <a:close/>
                        <a:moveTo>
                          <a:pt x="2195" y="2133"/>
                        </a:moveTo>
                        <a:lnTo>
                          <a:pt x="2189" y="2197"/>
                        </a:lnTo>
                        <a:lnTo>
                          <a:pt x="2181" y="2189"/>
                        </a:lnTo>
                        <a:lnTo>
                          <a:pt x="2195" y="2133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FR"/>
                  </a:p>
                </p:txBody>
              </p:sp>
              <p:sp>
                <p:nvSpPr>
                  <p:cNvPr id="277" name="Freeform 66"/>
                  <p:cNvSpPr>
                    <a:spLocks/>
                  </p:cNvSpPr>
                  <p:nvPr/>
                </p:nvSpPr>
                <p:spPr bwMode="auto">
                  <a:xfrm>
                    <a:off x="887" y="3373"/>
                    <a:ext cx="121" cy="71"/>
                  </a:xfrm>
                  <a:custGeom>
                    <a:avLst/>
                    <a:gdLst>
                      <a:gd name="T0" fmla="*/ 121 w 121"/>
                      <a:gd name="T1" fmla="*/ 26 h 142"/>
                      <a:gd name="T2" fmla="*/ 44 w 121"/>
                      <a:gd name="T3" fmla="*/ 0 h 142"/>
                      <a:gd name="T4" fmla="*/ 0 w 121"/>
                      <a:gd name="T5" fmla="*/ 3 h 142"/>
                      <a:gd name="T6" fmla="*/ 12 w 121"/>
                      <a:gd name="T7" fmla="*/ 28 h 142"/>
                      <a:gd name="T8" fmla="*/ 62 w 121"/>
                      <a:gd name="T9" fmla="*/ 36 h 142"/>
                      <a:gd name="T10" fmla="*/ 121 w 121"/>
                      <a:gd name="T11" fmla="*/ 26 h 14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1"/>
                      <a:gd name="T19" fmla="*/ 0 h 142"/>
                      <a:gd name="T20" fmla="*/ 121 w 121"/>
                      <a:gd name="T21" fmla="*/ 142 h 14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1" h="142">
                        <a:moveTo>
                          <a:pt x="121" y="104"/>
                        </a:moveTo>
                        <a:lnTo>
                          <a:pt x="44" y="0"/>
                        </a:lnTo>
                        <a:lnTo>
                          <a:pt x="0" y="12"/>
                        </a:lnTo>
                        <a:lnTo>
                          <a:pt x="12" y="112"/>
                        </a:lnTo>
                        <a:lnTo>
                          <a:pt x="62" y="142"/>
                        </a:lnTo>
                        <a:lnTo>
                          <a:pt x="121" y="104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FR"/>
                  </a:p>
                </p:txBody>
              </p:sp>
            </p:grpSp>
            <p:sp>
              <p:nvSpPr>
                <p:cNvPr id="275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65" y="2205"/>
                  <a:ext cx="1485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Bretagne</a:t>
                  </a:r>
                  <a:endParaRPr lang="fr-F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13" name="Group 58"/>
              <p:cNvGrpSpPr>
                <a:grpSpLocks/>
              </p:cNvGrpSpPr>
              <p:nvPr/>
            </p:nvGrpSpPr>
            <p:grpSpPr bwMode="auto">
              <a:xfrm>
                <a:off x="1338" y="2355"/>
                <a:ext cx="2190" cy="2124"/>
                <a:chOff x="1338" y="2355"/>
                <a:chExt cx="2190" cy="2124"/>
              </a:xfrm>
              <a:grpFill/>
            </p:grpSpPr>
            <p:grpSp>
              <p:nvGrpSpPr>
                <p:cNvPr id="270" name="Group 60"/>
                <p:cNvGrpSpPr>
                  <a:grpSpLocks/>
                </p:cNvGrpSpPr>
                <p:nvPr/>
              </p:nvGrpSpPr>
              <p:grpSpPr bwMode="auto">
                <a:xfrm>
                  <a:off x="1338" y="2355"/>
                  <a:ext cx="2190" cy="2124"/>
                  <a:chOff x="1338" y="2355"/>
                  <a:chExt cx="2190" cy="2124"/>
                </a:xfrm>
                <a:grpFill/>
              </p:grpSpPr>
              <p:sp>
                <p:nvSpPr>
                  <p:cNvPr id="272" name="Freeform 62"/>
                  <p:cNvSpPr>
                    <a:spLocks/>
                  </p:cNvSpPr>
                  <p:nvPr/>
                </p:nvSpPr>
                <p:spPr bwMode="auto">
                  <a:xfrm>
                    <a:off x="1338" y="2355"/>
                    <a:ext cx="2190" cy="2124"/>
                  </a:xfrm>
                  <a:custGeom>
                    <a:avLst/>
                    <a:gdLst>
                      <a:gd name="T0" fmla="*/ 2109 w 2190"/>
                      <a:gd name="T1" fmla="*/ 171 h 4247"/>
                      <a:gd name="T2" fmla="*/ 2018 w 2190"/>
                      <a:gd name="T3" fmla="*/ 152 h 4247"/>
                      <a:gd name="T4" fmla="*/ 1882 w 2190"/>
                      <a:gd name="T5" fmla="*/ 49 h 4247"/>
                      <a:gd name="T6" fmla="*/ 1672 w 2190"/>
                      <a:gd name="T7" fmla="*/ 83 h 4247"/>
                      <a:gd name="T8" fmla="*/ 1625 w 2190"/>
                      <a:gd name="T9" fmla="*/ 60 h 4247"/>
                      <a:gd name="T10" fmla="*/ 1546 w 2190"/>
                      <a:gd name="T11" fmla="*/ 2 h 4247"/>
                      <a:gd name="T12" fmla="*/ 1493 w 2190"/>
                      <a:gd name="T13" fmla="*/ 21 h 4247"/>
                      <a:gd name="T14" fmla="*/ 1251 w 2190"/>
                      <a:gd name="T15" fmla="*/ 46 h 4247"/>
                      <a:gd name="T16" fmla="*/ 1176 w 2190"/>
                      <a:gd name="T17" fmla="*/ 46 h 4247"/>
                      <a:gd name="T18" fmla="*/ 993 w 2190"/>
                      <a:gd name="T19" fmla="*/ 11 h 4247"/>
                      <a:gd name="T20" fmla="*/ 969 w 2190"/>
                      <a:gd name="T21" fmla="*/ 121 h 4247"/>
                      <a:gd name="T22" fmla="*/ 914 w 2190"/>
                      <a:gd name="T23" fmla="*/ 271 h 4247"/>
                      <a:gd name="T24" fmla="*/ 853 w 2190"/>
                      <a:gd name="T25" fmla="*/ 353 h 4247"/>
                      <a:gd name="T26" fmla="*/ 610 w 2190"/>
                      <a:gd name="T27" fmla="*/ 356 h 4247"/>
                      <a:gd name="T28" fmla="*/ 383 w 2190"/>
                      <a:gd name="T29" fmla="*/ 381 h 4247"/>
                      <a:gd name="T30" fmla="*/ 297 w 2190"/>
                      <a:gd name="T31" fmla="*/ 453 h 4247"/>
                      <a:gd name="T32" fmla="*/ 67 w 2190"/>
                      <a:gd name="T33" fmla="*/ 486 h 4247"/>
                      <a:gd name="T34" fmla="*/ 0 w 2190"/>
                      <a:gd name="T35" fmla="*/ 519 h 4247"/>
                      <a:gd name="T36" fmla="*/ 129 w 2190"/>
                      <a:gd name="T37" fmla="*/ 575 h 4247"/>
                      <a:gd name="T38" fmla="*/ 236 w 2190"/>
                      <a:gd name="T39" fmla="*/ 562 h 4247"/>
                      <a:gd name="T40" fmla="*/ 243 w 2190"/>
                      <a:gd name="T41" fmla="*/ 577 h 4247"/>
                      <a:gd name="T42" fmla="*/ 187 w 2190"/>
                      <a:gd name="T43" fmla="*/ 638 h 4247"/>
                      <a:gd name="T44" fmla="*/ 351 w 2190"/>
                      <a:gd name="T45" fmla="*/ 692 h 4247"/>
                      <a:gd name="T46" fmla="*/ 238 w 2190"/>
                      <a:gd name="T47" fmla="*/ 790 h 4247"/>
                      <a:gd name="T48" fmla="*/ 430 w 2190"/>
                      <a:gd name="T49" fmla="*/ 937 h 4247"/>
                      <a:gd name="T50" fmla="*/ 628 w 2190"/>
                      <a:gd name="T51" fmla="*/ 997 h 4247"/>
                      <a:gd name="T52" fmla="*/ 743 w 2190"/>
                      <a:gd name="T53" fmla="*/ 1033 h 4247"/>
                      <a:gd name="T54" fmla="*/ 826 w 2190"/>
                      <a:gd name="T55" fmla="*/ 1041 h 4247"/>
                      <a:gd name="T56" fmla="*/ 869 w 2190"/>
                      <a:gd name="T57" fmla="*/ 1043 h 4247"/>
                      <a:gd name="T58" fmla="*/ 999 w 2190"/>
                      <a:gd name="T59" fmla="*/ 1019 h 4247"/>
                      <a:gd name="T60" fmla="*/ 1077 w 2190"/>
                      <a:gd name="T61" fmla="*/ 1039 h 4247"/>
                      <a:gd name="T62" fmla="*/ 1252 w 2190"/>
                      <a:gd name="T63" fmla="*/ 1018 h 4247"/>
                      <a:gd name="T64" fmla="*/ 1218 w 2190"/>
                      <a:gd name="T65" fmla="*/ 947 h 4247"/>
                      <a:gd name="T66" fmla="*/ 1081 w 2190"/>
                      <a:gd name="T67" fmla="*/ 778 h 4247"/>
                      <a:gd name="T68" fmla="*/ 1234 w 2190"/>
                      <a:gd name="T69" fmla="*/ 728 h 4247"/>
                      <a:gd name="T70" fmla="*/ 1375 w 2190"/>
                      <a:gd name="T71" fmla="*/ 686 h 4247"/>
                      <a:gd name="T72" fmla="*/ 1558 w 2190"/>
                      <a:gd name="T73" fmla="*/ 702 h 4247"/>
                      <a:gd name="T74" fmla="*/ 1661 w 2190"/>
                      <a:gd name="T75" fmla="*/ 656 h 4247"/>
                      <a:gd name="T76" fmla="*/ 1774 w 2190"/>
                      <a:gd name="T77" fmla="*/ 467 h 4247"/>
                      <a:gd name="T78" fmla="*/ 1879 w 2190"/>
                      <a:gd name="T79" fmla="*/ 469 h 4247"/>
                      <a:gd name="T80" fmla="*/ 1915 w 2190"/>
                      <a:gd name="T81" fmla="*/ 446 h 4247"/>
                      <a:gd name="T82" fmla="*/ 2041 w 2190"/>
                      <a:gd name="T83" fmla="*/ 385 h 4247"/>
                      <a:gd name="T84" fmla="*/ 2186 w 2190"/>
                      <a:gd name="T85" fmla="*/ 295 h 4247"/>
                      <a:gd name="T86" fmla="*/ 2154 w 2190"/>
                      <a:gd name="T87" fmla="*/ 236 h 4247"/>
                      <a:gd name="T88" fmla="*/ 2190 w 2190"/>
                      <a:gd name="T89" fmla="*/ 206 h 4247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2190"/>
                      <a:gd name="T136" fmla="*/ 0 h 4247"/>
                      <a:gd name="T137" fmla="*/ 2190 w 2190"/>
                      <a:gd name="T138" fmla="*/ 4247 h 4247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2190" h="4247">
                        <a:moveTo>
                          <a:pt x="2158" y="707"/>
                        </a:moveTo>
                        <a:lnTo>
                          <a:pt x="2109" y="683"/>
                        </a:lnTo>
                        <a:lnTo>
                          <a:pt x="2061" y="575"/>
                        </a:lnTo>
                        <a:lnTo>
                          <a:pt x="2018" y="607"/>
                        </a:lnTo>
                        <a:lnTo>
                          <a:pt x="1907" y="457"/>
                        </a:lnTo>
                        <a:lnTo>
                          <a:pt x="1882" y="195"/>
                        </a:lnTo>
                        <a:lnTo>
                          <a:pt x="1840" y="151"/>
                        </a:lnTo>
                        <a:lnTo>
                          <a:pt x="1672" y="331"/>
                        </a:lnTo>
                        <a:lnTo>
                          <a:pt x="1626" y="325"/>
                        </a:lnTo>
                        <a:lnTo>
                          <a:pt x="1625" y="237"/>
                        </a:lnTo>
                        <a:lnTo>
                          <a:pt x="1575" y="189"/>
                        </a:lnTo>
                        <a:lnTo>
                          <a:pt x="1546" y="8"/>
                        </a:lnTo>
                        <a:lnTo>
                          <a:pt x="1503" y="0"/>
                        </a:lnTo>
                        <a:lnTo>
                          <a:pt x="1493" y="81"/>
                        </a:lnTo>
                        <a:lnTo>
                          <a:pt x="1355" y="83"/>
                        </a:lnTo>
                        <a:lnTo>
                          <a:pt x="1251" y="183"/>
                        </a:lnTo>
                        <a:lnTo>
                          <a:pt x="1213" y="131"/>
                        </a:lnTo>
                        <a:lnTo>
                          <a:pt x="1176" y="181"/>
                        </a:lnTo>
                        <a:lnTo>
                          <a:pt x="1124" y="65"/>
                        </a:lnTo>
                        <a:lnTo>
                          <a:pt x="993" y="41"/>
                        </a:lnTo>
                        <a:lnTo>
                          <a:pt x="992" y="411"/>
                        </a:lnTo>
                        <a:lnTo>
                          <a:pt x="969" y="483"/>
                        </a:lnTo>
                        <a:lnTo>
                          <a:pt x="998" y="1013"/>
                        </a:lnTo>
                        <a:lnTo>
                          <a:pt x="914" y="1081"/>
                        </a:lnTo>
                        <a:lnTo>
                          <a:pt x="859" y="1347"/>
                        </a:lnTo>
                        <a:lnTo>
                          <a:pt x="853" y="1409"/>
                        </a:lnTo>
                        <a:lnTo>
                          <a:pt x="747" y="1303"/>
                        </a:lnTo>
                        <a:lnTo>
                          <a:pt x="610" y="1423"/>
                        </a:lnTo>
                        <a:lnTo>
                          <a:pt x="585" y="1509"/>
                        </a:lnTo>
                        <a:lnTo>
                          <a:pt x="383" y="1523"/>
                        </a:lnTo>
                        <a:lnTo>
                          <a:pt x="304" y="1627"/>
                        </a:lnTo>
                        <a:lnTo>
                          <a:pt x="297" y="1811"/>
                        </a:lnTo>
                        <a:lnTo>
                          <a:pt x="68" y="1944"/>
                        </a:lnTo>
                        <a:lnTo>
                          <a:pt x="67" y="1944"/>
                        </a:lnTo>
                        <a:lnTo>
                          <a:pt x="68" y="1944"/>
                        </a:lnTo>
                        <a:lnTo>
                          <a:pt x="0" y="2076"/>
                        </a:lnTo>
                        <a:lnTo>
                          <a:pt x="36" y="2266"/>
                        </a:lnTo>
                        <a:lnTo>
                          <a:pt x="129" y="2298"/>
                        </a:lnTo>
                        <a:lnTo>
                          <a:pt x="160" y="2358"/>
                        </a:lnTo>
                        <a:lnTo>
                          <a:pt x="236" y="2246"/>
                        </a:lnTo>
                        <a:lnTo>
                          <a:pt x="347" y="2228"/>
                        </a:lnTo>
                        <a:lnTo>
                          <a:pt x="243" y="2306"/>
                        </a:lnTo>
                        <a:lnTo>
                          <a:pt x="233" y="2510"/>
                        </a:lnTo>
                        <a:lnTo>
                          <a:pt x="187" y="2550"/>
                        </a:lnTo>
                        <a:lnTo>
                          <a:pt x="278" y="2614"/>
                        </a:lnTo>
                        <a:lnTo>
                          <a:pt x="351" y="2768"/>
                        </a:lnTo>
                        <a:lnTo>
                          <a:pt x="232" y="3022"/>
                        </a:lnTo>
                        <a:lnTo>
                          <a:pt x="238" y="3158"/>
                        </a:lnTo>
                        <a:lnTo>
                          <a:pt x="398" y="3532"/>
                        </a:lnTo>
                        <a:lnTo>
                          <a:pt x="430" y="3748"/>
                        </a:lnTo>
                        <a:lnTo>
                          <a:pt x="554" y="3953"/>
                        </a:lnTo>
                        <a:lnTo>
                          <a:pt x="628" y="3985"/>
                        </a:lnTo>
                        <a:lnTo>
                          <a:pt x="651" y="4095"/>
                        </a:lnTo>
                        <a:lnTo>
                          <a:pt x="743" y="4129"/>
                        </a:lnTo>
                        <a:lnTo>
                          <a:pt x="816" y="4247"/>
                        </a:lnTo>
                        <a:lnTo>
                          <a:pt x="826" y="4163"/>
                        </a:lnTo>
                        <a:lnTo>
                          <a:pt x="864" y="4175"/>
                        </a:lnTo>
                        <a:lnTo>
                          <a:pt x="869" y="4171"/>
                        </a:lnTo>
                        <a:lnTo>
                          <a:pt x="870" y="4173"/>
                        </a:lnTo>
                        <a:lnTo>
                          <a:pt x="999" y="4075"/>
                        </a:lnTo>
                        <a:lnTo>
                          <a:pt x="977" y="4161"/>
                        </a:lnTo>
                        <a:lnTo>
                          <a:pt x="1077" y="4153"/>
                        </a:lnTo>
                        <a:lnTo>
                          <a:pt x="1113" y="4209"/>
                        </a:lnTo>
                        <a:lnTo>
                          <a:pt x="1252" y="4069"/>
                        </a:lnTo>
                        <a:lnTo>
                          <a:pt x="1214" y="4011"/>
                        </a:lnTo>
                        <a:lnTo>
                          <a:pt x="1218" y="3786"/>
                        </a:lnTo>
                        <a:lnTo>
                          <a:pt x="1145" y="3236"/>
                        </a:lnTo>
                        <a:lnTo>
                          <a:pt x="1081" y="3112"/>
                        </a:lnTo>
                        <a:lnTo>
                          <a:pt x="1046" y="2938"/>
                        </a:lnTo>
                        <a:lnTo>
                          <a:pt x="1234" y="2910"/>
                        </a:lnTo>
                        <a:lnTo>
                          <a:pt x="1290" y="2766"/>
                        </a:lnTo>
                        <a:lnTo>
                          <a:pt x="1375" y="2742"/>
                        </a:lnTo>
                        <a:lnTo>
                          <a:pt x="1524" y="2734"/>
                        </a:lnTo>
                        <a:lnTo>
                          <a:pt x="1558" y="2806"/>
                        </a:lnTo>
                        <a:lnTo>
                          <a:pt x="1662" y="2624"/>
                        </a:lnTo>
                        <a:lnTo>
                          <a:pt x="1661" y="2622"/>
                        </a:lnTo>
                        <a:lnTo>
                          <a:pt x="1749" y="2152"/>
                        </a:lnTo>
                        <a:lnTo>
                          <a:pt x="1774" y="1867"/>
                        </a:lnTo>
                        <a:lnTo>
                          <a:pt x="1785" y="1793"/>
                        </a:lnTo>
                        <a:lnTo>
                          <a:pt x="1879" y="1873"/>
                        </a:lnTo>
                        <a:lnTo>
                          <a:pt x="1872" y="1773"/>
                        </a:lnTo>
                        <a:lnTo>
                          <a:pt x="1915" y="1781"/>
                        </a:lnTo>
                        <a:lnTo>
                          <a:pt x="2033" y="1643"/>
                        </a:lnTo>
                        <a:lnTo>
                          <a:pt x="2041" y="1537"/>
                        </a:lnTo>
                        <a:lnTo>
                          <a:pt x="2090" y="1505"/>
                        </a:lnTo>
                        <a:lnTo>
                          <a:pt x="2186" y="1179"/>
                        </a:lnTo>
                        <a:lnTo>
                          <a:pt x="2181" y="1013"/>
                        </a:lnTo>
                        <a:lnTo>
                          <a:pt x="2154" y="941"/>
                        </a:lnTo>
                        <a:lnTo>
                          <a:pt x="2184" y="879"/>
                        </a:lnTo>
                        <a:lnTo>
                          <a:pt x="2190" y="823"/>
                        </a:lnTo>
                        <a:lnTo>
                          <a:pt x="2158" y="707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FR"/>
                  </a:p>
                </p:txBody>
              </p:sp>
              <p:sp>
                <p:nvSpPr>
                  <p:cNvPr id="273" name="Freeform 61"/>
                  <p:cNvSpPr>
                    <a:spLocks/>
                  </p:cNvSpPr>
                  <p:nvPr/>
                </p:nvSpPr>
                <p:spPr bwMode="auto">
                  <a:xfrm>
                    <a:off x="1480" y="3730"/>
                    <a:ext cx="93" cy="124"/>
                  </a:xfrm>
                  <a:custGeom>
                    <a:avLst/>
                    <a:gdLst>
                      <a:gd name="T0" fmla="*/ 90 w 93"/>
                      <a:gd name="T1" fmla="*/ 38 h 248"/>
                      <a:gd name="T2" fmla="*/ 43 w 93"/>
                      <a:gd name="T3" fmla="*/ 24 h 248"/>
                      <a:gd name="T4" fmla="*/ 28 w 93"/>
                      <a:gd name="T5" fmla="*/ 0 h 248"/>
                      <a:gd name="T6" fmla="*/ 0 w 93"/>
                      <a:gd name="T7" fmla="*/ 18 h 248"/>
                      <a:gd name="T8" fmla="*/ 93 w 93"/>
                      <a:gd name="T9" fmla="*/ 62 h 248"/>
                      <a:gd name="T10" fmla="*/ 90 w 93"/>
                      <a:gd name="T11" fmla="*/ 38 h 2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3"/>
                      <a:gd name="T19" fmla="*/ 0 h 248"/>
                      <a:gd name="T20" fmla="*/ 93 w 93"/>
                      <a:gd name="T21" fmla="*/ 248 h 2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3" h="248">
                        <a:moveTo>
                          <a:pt x="90" y="152"/>
                        </a:moveTo>
                        <a:lnTo>
                          <a:pt x="43" y="96"/>
                        </a:lnTo>
                        <a:lnTo>
                          <a:pt x="28" y="0"/>
                        </a:lnTo>
                        <a:lnTo>
                          <a:pt x="0" y="70"/>
                        </a:lnTo>
                        <a:lnTo>
                          <a:pt x="93" y="248"/>
                        </a:lnTo>
                        <a:lnTo>
                          <a:pt x="90" y="152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FR"/>
                  </a:p>
                </p:txBody>
              </p:sp>
            </p:grpSp>
            <p:sp>
              <p:nvSpPr>
                <p:cNvPr id="271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140" y="2761"/>
                  <a:ext cx="1335" cy="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Pays de la Loire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14" name="Group 52"/>
              <p:cNvGrpSpPr>
                <a:grpSpLocks/>
              </p:cNvGrpSpPr>
              <p:nvPr/>
            </p:nvGrpSpPr>
            <p:grpSpPr bwMode="auto">
              <a:xfrm>
                <a:off x="1985" y="3667"/>
                <a:ext cx="2050" cy="1940"/>
                <a:chOff x="1985" y="3667"/>
                <a:chExt cx="2050" cy="1940"/>
              </a:xfrm>
              <a:grpFill/>
            </p:grpSpPr>
            <p:grpSp>
              <p:nvGrpSpPr>
                <p:cNvPr id="265" name="Group 54"/>
                <p:cNvGrpSpPr>
                  <a:grpSpLocks/>
                </p:cNvGrpSpPr>
                <p:nvPr/>
              </p:nvGrpSpPr>
              <p:grpSpPr bwMode="auto">
                <a:xfrm>
                  <a:off x="1985" y="3667"/>
                  <a:ext cx="1748" cy="1940"/>
                  <a:chOff x="1985" y="3667"/>
                  <a:chExt cx="1748" cy="1940"/>
                </a:xfrm>
                <a:grpFill/>
              </p:grpSpPr>
              <p:sp>
                <p:nvSpPr>
                  <p:cNvPr id="267" name="Freeform 57"/>
                  <p:cNvSpPr>
                    <a:spLocks/>
                  </p:cNvSpPr>
                  <p:nvPr/>
                </p:nvSpPr>
                <p:spPr bwMode="auto">
                  <a:xfrm>
                    <a:off x="2110" y="3667"/>
                    <a:ext cx="1623" cy="1940"/>
                  </a:xfrm>
                  <a:custGeom>
                    <a:avLst/>
                    <a:gdLst>
                      <a:gd name="T0" fmla="*/ 1297 w 1623"/>
                      <a:gd name="T1" fmla="*/ 102 h 3880"/>
                      <a:gd name="T2" fmla="*/ 1237 w 1623"/>
                      <a:gd name="T3" fmla="*/ 101 h 3880"/>
                      <a:gd name="T4" fmla="*/ 1042 w 1623"/>
                      <a:gd name="T5" fmla="*/ 93 h 3880"/>
                      <a:gd name="T6" fmla="*/ 977 w 1623"/>
                      <a:gd name="T7" fmla="*/ 49 h 3880"/>
                      <a:gd name="T8" fmla="*/ 890 w 1623"/>
                      <a:gd name="T9" fmla="*/ 0 h 3880"/>
                      <a:gd name="T10" fmla="*/ 752 w 1623"/>
                      <a:gd name="T11" fmla="*/ 28 h 3880"/>
                      <a:gd name="T12" fmla="*/ 518 w 1623"/>
                      <a:gd name="T13" fmla="*/ 36 h 3880"/>
                      <a:gd name="T14" fmla="*/ 274 w 1623"/>
                      <a:gd name="T15" fmla="*/ 79 h 3880"/>
                      <a:gd name="T16" fmla="*/ 373 w 1623"/>
                      <a:gd name="T17" fmla="*/ 153 h 3880"/>
                      <a:gd name="T18" fmla="*/ 442 w 1623"/>
                      <a:gd name="T19" fmla="*/ 347 h 3880"/>
                      <a:gd name="T20" fmla="*/ 341 w 1623"/>
                      <a:gd name="T21" fmla="*/ 397 h 3880"/>
                      <a:gd name="T22" fmla="*/ 205 w 1623"/>
                      <a:gd name="T23" fmla="*/ 385 h 3880"/>
                      <a:gd name="T24" fmla="*/ 98 w 1623"/>
                      <a:gd name="T25" fmla="*/ 388 h 3880"/>
                      <a:gd name="T26" fmla="*/ 28 w 1623"/>
                      <a:gd name="T27" fmla="*/ 462 h 3880"/>
                      <a:gd name="T28" fmla="*/ 136 w 1623"/>
                      <a:gd name="T29" fmla="*/ 531 h 3880"/>
                      <a:gd name="T30" fmla="*/ 119 w 1623"/>
                      <a:gd name="T31" fmla="*/ 575 h 3880"/>
                      <a:gd name="T32" fmla="*/ 0 w 1623"/>
                      <a:gd name="T33" fmla="*/ 644 h 3880"/>
                      <a:gd name="T34" fmla="*/ 140 w 1623"/>
                      <a:gd name="T35" fmla="*/ 714 h 3880"/>
                      <a:gd name="T36" fmla="*/ 331 w 1623"/>
                      <a:gd name="T37" fmla="*/ 855 h 3880"/>
                      <a:gd name="T38" fmla="*/ 332 w 1623"/>
                      <a:gd name="T39" fmla="*/ 855 h 3880"/>
                      <a:gd name="T40" fmla="*/ 414 w 1623"/>
                      <a:gd name="T41" fmla="*/ 851 h 3880"/>
                      <a:gd name="T42" fmla="*/ 523 w 1623"/>
                      <a:gd name="T43" fmla="*/ 885 h 3880"/>
                      <a:gd name="T44" fmla="*/ 626 w 1623"/>
                      <a:gd name="T45" fmla="*/ 962 h 3880"/>
                      <a:gd name="T46" fmla="*/ 800 w 1623"/>
                      <a:gd name="T47" fmla="*/ 932 h 3880"/>
                      <a:gd name="T48" fmla="*/ 834 w 1623"/>
                      <a:gd name="T49" fmla="*/ 913 h 3880"/>
                      <a:gd name="T50" fmla="*/ 979 w 1623"/>
                      <a:gd name="T51" fmla="*/ 864 h 3880"/>
                      <a:gd name="T52" fmla="*/ 1112 w 1623"/>
                      <a:gd name="T53" fmla="*/ 775 h 3880"/>
                      <a:gd name="T54" fmla="*/ 1282 w 1623"/>
                      <a:gd name="T55" fmla="*/ 658 h 3880"/>
                      <a:gd name="T56" fmla="*/ 1386 w 1623"/>
                      <a:gd name="T57" fmla="*/ 593 h 3880"/>
                      <a:gd name="T58" fmla="*/ 1434 w 1623"/>
                      <a:gd name="T59" fmla="*/ 561 h 3880"/>
                      <a:gd name="T60" fmla="*/ 1365 w 1623"/>
                      <a:gd name="T61" fmla="*/ 467 h 3880"/>
                      <a:gd name="T62" fmla="*/ 1497 w 1623"/>
                      <a:gd name="T63" fmla="*/ 408 h 3880"/>
                      <a:gd name="T64" fmla="*/ 1568 w 1623"/>
                      <a:gd name="T65" fmla="*/ 392 h 3880"/>
                      <a:gd name="T66" fmla="*/ 1601 w 1623"/>
                      <a:gd name="T67" fmla="*/ 376 h 3880"/>
                      <a:gd name="T68" fmla="*/ 1584 w 1623"/>
                      <a:gd name="T69" fmla="*/ 344 h 3880"/>
                      <a:gd name="T70" fmla="*/ 1500 w 1623"/>
                      <a:gd name="T71" fmla="*/ 303 h 3880"/>
                      <a:gd name="T72" fmla="*/ 1441 w 1623"/>
                      <a:gd name="T73" fmla="*/ 226 h 3880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1623"/>
                      <a:gd name="T112" fmla="*/ 0 h 3880"/>
                      <a:gd name="T113" fmla="*/ 1623 w 1623"/>
                      <a:gd name="T114" fmla="*/ 3880 h 3880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1623" h="3880">
                        <a:moveTo>
                          <a:pt x="1302" y="500"/>
                        </a:moveTo>
                        <a:lnTo>
                          <a:pt x="1297" y="406"/>
                        </a:lnTo>
                        <a:lnTo>
                          <a:pt x="1216" y="314"/>
                        </a:lnTo>
                        <a:lnTo>
                          <a:pt x="1237" y="404"/>
                        </a:lnTo>
                        <a:lnTo>
                          <a:pt x="1084" y="418"/>
                        </a:lnTo>
                        <a:lnTo>
                          <a:pt x="1042" y="372"/>
                        </a:lnTo>
                        <a:lnTo>
                          <a:pt x="1022" y="188"/>
                        </a:lnTo>
                        <a:lnTo>
                          <a:pt x="977" y="196"/>
                        </a:lnTo>
                        <a:lnTo>
                          <a:pt x="971" y="98"/>
                        </a:lnTo>
                        <a:lnTo>
                          <a:pt x="890" y="0"/>
                        </a:lnTo>
                        <a:lnTo>
                          <a:pt x="786" y="182"/>
                        </a:lnTo>
                        <a:lnTo>
                          <a:pt x="752" y="110"/>
                        </a:lnTo>
                        <a:lnTo>
                          <a:pt x="603" y="118"/>
                        </a:lnTo>
                        <a:lnTo>
                          <a:pt x="518" y="142"/>
                        </a:lnTo>
                        <a:lnTo>
                          <a:pt x="462" y="286"/>
                        </a:lnTo>
                        <a:lnTo>
                          <a:pt x="274" y="314"/>
                        </a:lnTo>
                        <a:lnTo>
                          <a:pt x="309" y="488"/>
                        </a:lnTo>
                        <a:lnTo>
                          <a:pt x="373" y="612"/>
                        </a:lnTo>
                        <a:lnTo>
                          <a:pt x="446" y="1162"/>
                        </a:lnTo>
                        <a:lnTo>
                          <a:pt x="442" y="1387"/>
                        </a:lnTo>
                        <a:lnTo>
                          <a:pt x="480" y="1445"/>
                        </a:lnTo>
                        <a:lnTo>
                          <a:pt x="341" y="1585"/>
                        </a:lnTo>
                        <a:lnTo>
                          <a:pt x="305" y="1529"/>
                        </a:lnTo>
                        <a:lnTo>
                          <a:pt x="205" y="1537"/>
                        </a:lnTo>
                        <a:lnTo>
                          <a:pt x="227" y="1451"/>
                        </a:lnTo>
                        <a:lnTo>
                          <a:pt x="98" y="1549"/>
                        </a:lnTo>
                        <a:lnTo>
                          <a:pt x="98" y="1551"/>
                        </a:lnTo>
                        <a:lnTo>
                          <a:pt x="28" y="1847"/>
                        </a:lnTo>
                        <a:lnTo>
                          <a:pt x="73" y="1875"/>
                        </a:lnTo>
                        <a:lnTo>
                          <a:pt x="136" y="2121"/>
                        </a:lnTo>
                        <a:lnTo>
                          <a:pt x="94" y="2135"/>
                        </a:lnTo>
                        <a:lnTo>
                          <a:pt x="119" y="2297"/>
                        </a:lnTo>
                        <a:lnTo>
                          <a:pt x="73" y="2475"/>
                        </a:lnTo>
                        <a:lnTo>
                          <a:pt x="0" y="2573"/>
                        </a:lnTo>
                        <a:lnTo>
                          <a:pt x="20" y="2703"/>
                        </a:lnTo>
                        <a:lnTo>
                          <a:pt x="140" y="2855"/>
                        </a:lnTo>
                        <a:lnTo>
                          <a:pt x="299" y="3198"/>
                        </a:lnTo>
                        <a:lnTo>
                          <a:pt x="331" y="3418"/>
                        </a:lnTo>
                        <a:lnTo>
                          <a:pt x="331" y="3420"/>
                        </a:lnTo>
                        <a:lnTo>
                          <a:pt x="332" y="3420"/>
                        </a:lnTo>
                        <a:lnTo>
                          <a:pt x="332" y="3422"/>
                        </a:lnTo>
                        <a:lnTo>
                          <a:pt x="414" y="3402"/>
                        </a:lnTo>
                        <a:lnTo>
                          <a:pt x="425" y="3488"/>
                        </a:lnTo>
                        <a:lnTo>
                          <a:pt x="523" y="3540"/>
                        </a:lnTo>
                        <a:lnTo>
                          <a:pt x="533" y="3718"/>
                        </a:lnTo>
                        <a:lnTo>
                          <a:pt x="626" y="3846"/>
                        </a:lnTo>
                        <a:lnTo>
                          <a:pt x="770" y="3880"/>
                        </a:lnTo>
                        <a:lnTo>
                          <a:pt x="800" y="3728"/>
                        </a:lnTo>
                        <a:lnTo>
                          <a:pt x="802" y="3712"/>
                        </a:lnTo>
                        <a:lnTo>
                          <a:pt x="834" y="3650"/>
                        </a:lnTo>
                        <a:lnTo>
                          <a:pt x="917" y="3630"/>
                        </a:lnTo>
                        <a:lnTo>
                          <a:pt x="979" y="3454"/>
                        </a:lnTo>
                        <a:lnTo>
                          <a:pt x="990" y="3278"/>
                        </a:lnTo>
                        <a:lnTo>
                          <a:pt x="1112" y="3100"/>
                        </a:lnTo>
                        <a:lnTo>
                          <a:pt x="1144" y="2937"/>
                        </a:lnTo>
                        <a:lnTo>
                          <a:pt x="1282" y="2631"/>
                        </a:lnTo>
                        <a:lnTo>
                          <a:pt x="1323" y="2615"/>
                        </a:lnTo>
                        <a:lnTo>
                          <a:pt x="1386" y="2369"/>
                        </a:lnTo>
                        <a:lnTo>
                          <a:pt x="1425" y="2335"/>
                        </a:lnTo>
                        <a:lnTo>
                          <a:pt x="1434" y="2241"/>
                        </a:lnTo>
                        <a:lnTo>
                          <a:pt x="1362" y="2129"/>
                        </a:lnTo>
                        <a:lnTo>
                          <a:pt x="1365" y="1867"/>
                        </a:lnTo>
                        <a:lnTo>
                          <a:pt x="1411" y="1713"/>
                        </a:lnTo>
                        <a:lnTo>
                          <a:pt x="1497" y="1631"/>
                        </a:lnTo>
                        <a:lnTo>
                          <a:pt x="1517" y="1537"/>
                        </a:lnTo>
                        <a:lnTo>
                          <a:pt x="1568" y="1567"/>
                        </a:lnTo>
                        <a:lnTo>
                          <a:pt x="1587" y="1491"/>
                        </a:lnTo>
                        <a:lnTo>
                          <a:pt x="1601" y="1503"/>
                        </a:lnTo>
                        <a:lnTo>
                          <a:pt x="1623" y="1415"/>
                        </a:lnTo>
                        <a:lnTo>
                          <a:pt x="1584" y="1375"/>
                        </a:lnTo>
                        <a:lnTo>
                          <a:pt x="1546" y="1209"/>
                        </a:lnTo>
                        <a:lnTo>
                          <a:pt x="1500" y="1209"/>
                        </a:lnTo>
                        <a:lnTo>
                          <a:pt x="1429" y="1080"/>
                        </a:lnTo>
                        <a:lnTo>
                          <a:pt x="1441" y="902"/>
                        </a:lnTo>
                        <a:lnTo>
                          <a:pt x="1302" y="50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FR"/>
                  </a:p>
                </p:txBody>
              </p:sp>
              <p:sp>
                <p:nvSpPr>
                  <p:cNvPr id="268" name="Freeform 56"/>
                  <p:cNvSpPr>
                    <a:spLocks/>
                  </p:cNvSpPr>
                  <p:nvPr/>
                </p:nvSpPr>
                <p:spPr bwMode="auto">
                  <a:xfrm>
                    <a:off x="1985" y="4511"/>
                    <a:ext cx="114" cy="72"/>
                  </a:xfrm>
                  <a:custGeom>
                    <a:avLst/>
                    <a:gdLst>
                      <a:gd name="T0" fmla="*/ 31 w 114"/>
                      <a:gd name="T1" fmla="*/ 0 h 144"/>
                      <a:gd name="T2" fmla="*/ 0 w 114"/>
                      <a:gd name="T3" fmla="*/ 5 h 144"/>
                      <a:gd name="T4" fmla="*/ 69 w 114"/>
                      <a:gd name="T5" fmla="*/ 36 h 144"/>
                      <a:gd name="T6" fmla="*/ 114 w 114"/>
                      <a:gd name="T7" fmla="*/ 27 h 144"/>
                      <a:gd name="T8" fmla="*/ 31 w 114"/>
                      <a:gd name="T9" fmla="*/ 0 h 1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4"/>
                      <a:gd name="T16" fmla="*/ 0 h 144"/>
                      <a:gd name="T17" fmla="*/ 114 w 114"/>
                      <a:gd name="T18" fmla="*/ 144 h 1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4" h="144">
                        <a:moveTo>
                          <a:pt x="31" y="0"/>
                        </a:moveTo>
                        <a:lnTo>
                          <a:pt x="0" y="20"/>
                        </a:lnTo>
                        <a:lnTo>
                          <a:pt x="69" y="144"/>
                        </a:lnTo>
                        <a:lnTo>
                          <a:pt x="114" y="106"/>
                        </a:lnTo>
                        <a:lnTo>
                          <a:pt x="31" y="0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FR"/>
                  </a:p>
                </p:txBody>
              </p:sp>
              <p:sp>
                <p:nvSpPr>
                  <p:cNvPr id="269" name="Freeform 55"/>
                  <p:cNvSpPr>
                    <a:spLocks/>
                  </p:cNvSpPr>
                  <p:nvPr/>
                </p:nvSpPr>
                <p:spPr bwMode="auto">
                  <a:xfrm>
                    <a:off x="2019" y="4705"/>
                    <a:ext cx="121" cy="213"/>
                  </a:xfrm>
                  <a:custGeom>
                    <a:avLst/>
                    <a:gdLst>
                      <a:gd name="T0" fmla="*/ 99 w 121"/>
                      <a:gd name="T1" fmla="*/ 106 h 428"/>
                      <a:gd name="T2" fmla="*/ 121 w 121"/>
                      <a:gd name="T3" fmla="*/ 82 h 428"/>
                      <a:gd name="T4" fmla="*/ 105 w 121"/>
                      <a:gd name="T5" fmla="*/ 26 h 428"/>
                      <a:gd name="T6" fmla="*/ 27 w 121"/>
                      <a:gd name="T7" fmla="*/ 0 h 428"/>
                      <a:gd name="T8" fmla="*/ 0 w 121"/>
                      <a:gd name="T9" fmla="*/ 21 h 428"/>
                      <a:gd name="T10" fmla="*/ 99 w 121"/>
                      <a:gd name="T11" fmla="*/ 106 h 4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1"/>
                      <a:gd name="T19" fmla="*/ 0 h 428"/>
                      <a:gd name="T20" fmla="*/ 121 w 121"/>
                      <a:gd name="T21" fmla="*/ 428 h 4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1" h="428">
                        <a:moveTo>
                          <a:pt x="99" y="428"/>
                        </a:moveTo>
                        <a:lnTo>
                          <a:pt x="121" y="332"/>
                        </a:lnTo>
                        <a:lnTo>
                          <a:pt x="105" y="106"/>
                        </a:lnTo>
                        <a:lnTo>
                          <a:pt x="27" y="0"/>
                        </a:lnTo>
                        <a:lnTo>
                          <a:pt x="0" y="86"/>
                        </a:lnTo>
                        <a:lnTo>
                          <a:pt x="99" y="428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FR"/>
                  </a:p>
                </p:txBody>
              </p:sp>
            </p:grpSp>
            <p:sp>
              <p:nvSpPr>
                <p:cNvPr id="266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460" y="3923"/>
                  <a:ext cx="1575" cy="7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Poitou-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fr-FR" sz="1000" b="1" dirty="0" err="1" smtClean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Charentes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15" name="Group 49"/>
              <p:cNvGrpSpPr>
                <a:grpSpLocks/>
              </p:cNvGrpSpPr>
              <p:nvPr/>
            </p:nvGrpSpPr>
            <p:grpSpPr bwMode="auto">
              <a:xfrm>
                <a:off x="1653" y="5041"/>
                <a:ext cx="2219" cy="2733"/>
                <a:chOff x="1653" y="5041"/>
                <a:chExt cx="2219" cy="2733"/>
              </a:xfrm>
              <a:grpFill/>
            </p:grpSpPr>
            <p:sp>
              <p:nvSpPr>
                <p:cNvPr id="263" name="Freeform 51"/>
                <p:cNvSpPr>
                  <a:spLocks noEditPoints="1"/>
                </p:cNvSpPr>
                <p:nvPr/>
              </p:nvSpPr>
              <p:spPr bwMode="auto">
                <a:xfrm>
                  <a:off x="1653" y="5041"/>
                  <a:ext cx="2219" cy="2733"/>
                </a:xfrm>
                <a:custGeom>
                  <a:avLst/>
                  <a:gdLst>
                    <a:gd name="T0" fmla="*/ 548 w 2219"/>
                    <a:gd name="T1" fmla="*/ 55 h 5465"/>
                    <a:gd name="T2" fmla="*/ 408 w 2219"/>
                    <a:gd name="T3" fmla="*/ 483 h 5465"/>
                    <a:gd name="T4" fmla="*/ 537 w 2219"/>
                    <a:gd name="T5" fmla="*/ 463 h 5465"/>
                    <a:gd name="T6" fmla="*/ 442 w 2219"/>
                    <a:gd name="T7" fmla="*/ 478 h 5465"/>
                    <a:gd name="T8" fmla="*/ 394 w 2219"/>
                    <a:gd name="T9" fmla="*/ 566 h 5465"/>
                    <a:gd name="T10" fmla="*/ 167 w 2219"/>
                    <a:gd name="T11" fmla="*/ 1004 h 5465"/>
                    <a:gd name="T12" fmla="*/ 0 w 2219"/>
                    <a:gd name="T13" fmla="*/ 1088 h 5465"/>
                    <a:gd name="T14" fmla="*/ 97 w 2219"/>
                    <a:gd name="T15" fmla="*/ 1133 h 5465"/>
                    <a:gd name="T16" fmla="*/ 232 w 2219"/>
                    <a:gd name="T17" fmla="*/ 1126 h 5465"/>
                    <a:gd name="T18" fmla="*/ 225 w 2219"/>
                    <a:gd name="T19" fmla="*/ 1194 h 5465"/>
                    <a:gd name="T20" fmla="*/ 204 w 2219"/>
                    <a:gd name="T21" fmla="*/ 1233 h 5465"/>
                    <a:gd name="T22" fmla="*/ 271 w 2219"/>
                    <a:gd name="T23" fmla="*/ 1213 h 5465"/>
                    <a:gd name="T24" fmla="*/ 320 w 2219"/>
                    <a:gd name="T25" fmla="*/ 1231 h 5465"/>
                    <a:gd name="T26" fmla="*/ 559 w 2219"/>
                    <a:gd name="T27" fmla="*/ 1284 h 5465"/>
                    <a:gd name="T28" fmla="*/ 695 w 2219"/>
                    <a:gd name="T29" fmla="*/ 1318 h 5465"/>
                    <a:gd name="T30" fmla="*/ 850 w 2219"/>
                    <a:gd name="T31" fmla="*/ 1354 h 5465"/>
                    <a:gd name="T32" fmla="*/ 975 w 2219"/>
                    <a:gd name="T33" fmla="*/ 1342 h 5465"/>
                    <a:gd name="T34" fmla="*/ 992 w 2219"/>
                    <a:gd name="T35" fmla="*/ 1275 h 5465"/>
                    <a:gd name="T36" fmla="*/ 1067 w 2219"/>
                    <a:gd name="T37" fmla="*/ 1248 h 5465"/>
                    <a:gd name="T38" fmla="*/ 1184 w 2219"/>
                    <a:gd name="T39" fmla="*/ 1155 h 5465"/>
                    <a:gd name="T40" fmla="*/ 1213 w 2219"/>
                    <a:gd name="T41" fmla="*/ 1120 h 5465"/>
                    <a:gd name="T42" fmla="*/ 1161 w 2219"/>
                    <a:gd name="T43" fmla="*/ 1064 h 5465"/>
                    <a:gd name="T44" fmla="*/ 1145 w 2219"/>
                    <a:gd name="T45" fmla="*/ 999 h 5465"/>
                    <a:gd name="T46" fmla="*/ 1021 w 2219"/>
                    <a:gd name="T47" fmla="*/ 976 h 5465"/>
                    <a:gd name="T48" fmla="*/ 1077 w 2219"/>
                    <a:gd name="T49" fmla="*/ 842 h 5465"/>
                    <a:gd name="T50" fmla="*/ 1231 w 2219"/>
                    <a:gd name="T51" fmla="*/ 844 h 5465"/>
                    <a:gd name="T52" fmla="*/ 1274 w 2219"/>
                    <a:gd name="T53" fmla="*/ 811 h 5465"/>
                    <a:gd name="T54" fmla="*/ 1352 w 2219"/>
                    <a:gd name="T55" fmla="*/ 798 h 5465"/>
                    <a:gd name="T56" fmla="*/ 1557 w 2219"/>
                    <a:gd name="T57" fmla="*/ 781 h 5465"/>
                    <a:gd name="T58" fmla="*/ 1729 w 2219"/>
                    <a:gd name="T59" fmla="*/ 778 h 5465"/>
                    <a:gd name="T60" fmla="*/ 1827 w 2219"/>
                    <a:gd name="T61" fmla="*/ 744 h 5465"/>
                    <a:gd name="T62" fmla="*/ 1875 w 2219"/>
                    <a:gd name="T63" fmla="*/ 681 h 5465"/>
                    <a:gd name="T64" fmla="*/ 1838 w 2219"/>
                    <a:gd name="T65" fmla="*/ 648 h 5465"/>
                    <a:gd name="T66" fmla="*/ 1912 w 2219"/>
                    <a:gd name="T67" fmla="*/ 563 h 5465"/>
                    <a:gd name="T68" fmla="*/ 2036 w 2219"/>
                    <a:gd name="T69" fmla="*/ 491 h 5465"/>
                    <a:gd name="T70" fmla="*/ 2118 w 2219"/>
                    <a:gd name="T71" fmla="*/ 437 h 5465"/>
                    <a:gd name="T72" fmla="*/ 2209 w 2219"/>
                    <a:gd name="T73" fmla="*/ 371 h 5465"/>
                    <a:gd name="T74" fmla="*/ 2166 w 2219"/>
                    <a:gd name="T75" fmla="*/ 279 h 5465"/>
                    <a:gd name="T76" fmla="*/ 2113 w 2219"/>
                    <a:gd name="T77" fmla="*/ 251 h 5465"/>
                    <a:gd name="T78" fmla="*/ 2108 w 2219"/>
                    <a:gd name="T79" fmla="*/ 226 h 5465"/>
                    <a:gd name="T80" fmla="*/ 2138 w 2219"/>
                    <a:gd name="T81" fmla="*/ 168 h 5465"/>
                    <a:gd name="T82" fmla="*/ 2006 w 2219"/>
                    <a:gd name="T83" fmla="*/ 115 h 5465"/>
                    <a:gd name="T84" fmla="*/ 1927 w 2219"/>
                    <a:gd name="T85" fmla="*/ 51 h 5465"/>
                    <a:gd name="T86" fmla="*/ 1782 w 2219"/>
                    <a:gd name="T87" fmla="*/ 24 h 5465"/>
                    <a:gd name="T88" fmla="*/ 1601 w 2219"/>
                    <a:gd name="T89" fmla="*/ 47 h 5465"/>
                    <a:gd name="T90" fmla="*/ 1447 w 2219"/>
                    <a:gd name="T91" fmla="*/ 133 h 5465"/>
                    <a:gd name="T92" fmla="*/ 1374 w 2219"/>
                    <a:gd name="T93" fmla="*/ 221 h 5465"/>
                    <a:gd name="T94" fmla="*/ 1259 w 2219"/>
                    <a:gd name="T95" fmla="*/ 241 h 5465"/>
                    <a:gd name="T96" fmla="*/ 1227 w 2219"/>
                    <a:gd name="T97" fmla="*/ 283 h 5465"/>
                    <a:gd name="T98" fmla="*/ 990 w 2219"/>
                    <a:gd name="T99" fmla="*/ 243 h 5465"/>
                    <a:gd name="T100" fmla="*/ 882 w 2219"/>
                    <a:gd name="T101" fmla="*/ 185 h 5465"/>
                    <a:gd name="T102" fmla="*/ 789 w 2219"/>
                    <a:gd name="T103" fmla="*/ 169 h 5465"/>
                    <a:gd name="T104" fmla="*/ 797 w 2219"/>
                    <a:gd name="T105" fmla="*/ 191 h 5465"/>
                    <a:gd name="T106" fmla="*/ 726 w 2219"/>
                    <a:gd name="T107" fmla="*/ 157 h 5465"/>
                    <a:gd name="T108" fmla="*/ 1140 w 2219"/>
                    <a:gd name="T109" fmla="*/ 1131 h 5465"/>
                    <a:gd name="T110" fmla="*/ 1106 w 2219"/>
                    <a:gd name="T111" fmla="*/ 1139 h 5465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2219"/>
                    <a:gd name="T169" fmla="*/ 0 h 5465"/>
                    <a:gd name="T170" fmla="*/ 2219 w 2219"/>
                    <a:gd name="T171" fmla="*/ 5465 h 5465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2219" h="5465">
                      <a:moveTo>
                        <a:pt x="563" y="304"/>
                      </a:moveTo>
                      <a:lnTo>
                        <a:pt x="548" y="218"/>
                      </a:lnTo>
                      <a:lnTo>
                        <a:pt x="503" y="393"/>
                      </a:lnTo>
                      <a:lnTo>
                        <a:pt x="408" y="1931"/>
                      </a:lnTo>
                      <a:lnTo>
                        <a:pt x="468" y="1691"/>
                      </a:lnTo>
                      <a:lnTo>
                        <a:pt x="537" y="1849"/>
                      </a:lnTo>
                      <a:lnTo>
                        <a:pt x="540" y="1937"/>
                      </a:lnTo>
                      <a:lnTo>
                        <a:pt x="442" y="1909"/>
                      </a:lnTo>
                      <a:lnTo>
                        <a:pt x="393" y="2121"/>
                      </a:lnTo>
                      <a:lnTo>
                        <a:pt x="394" y="2264"/>
                      </a:lnTo>
                      <a:lnTo>
                        <a:pt x="226" y="3796"/>
                      </a:lnTo>
                      <a:lnTo>
                        <a:pt x="167" y="4014"/>
                      </a:lnTo>
                      <a:lnTo>
                        <a:pt x="97" y="4207"/>
                      </a:lnTo>
                      <a:lnTo>
                        <a:pt x="0" y="4349"/>
                      </a:lnTo>
                      <a:lnTo>
                        <a:pt x="89" y="4431"/>
                      </a:lnTo>
                      <a:lnTo>
                        <a:pt x="97" y="4529"/>
                      </a:lnTo>
                      <a:lnTo>
                        <a:pt x="131" y="4463"/>
                      </a:lnTo>
                      <a:lnTo>
                        <a:pt x="232" y="4503"/>
                      </a:lnTo>
                      <a:lnTo>
                        <a:pt x="255" y="4591"/>
                      </a:lnTo>
                      <a:lnTo>
                        <a:pt x="225" y="4773"/>
                      </a:lnTo>
                      <a:lnTo>
                        <a:pt x="185" y="4843"/>
                      </a:lnTo>
                      <a:lnTo>
                        <a:pt x="204" y="4931"/>
                      </a:lnTo>
                      <a:lnTo>
                        <a:pt x="264" y="4959"/>
                      </a:lnTo>
                      <a:lnTo>
                        <a:pt x="271" y="4849"/>
                      </a:lnTo>
                      <a:lnTo>
                        <a:pt x="317" y="4821"/>
                      </a:lnTo>
                      <a:lnTo>
                        <a:pt x="320" y="4923"/>
                      </a:lnTo>
                      <a:lnTo>
                        <a:pt x="410" y="5019"/>
                      </a:lnTo>
                      <a:lnTo>
                        <a:pt x="559" y="5135"/>
                      </a:lnTo>
                      <a:lnTo>
                        <a:pt x="655" y="5125"/>
                      </a:lnTo>
                      <a:lnTo>
                        <a:pt x="695" y="5269"/>
                      </a:lnTo>
                      <a:lnTo>
                        <a:pt x="815" y="5465"/>
                      </a:lnTo>
                      <a:lnTo>
                        <a:pt x="850" y="5415"/>
                      </a:lnTo>
                      <a:lnTo>
                        <a:pt x="886" y="5459"/>
                      </a:lnTo>
                      <a:lnTo>
                        <a:pt x="975" y="5367"/>
                      </a:lnTo>
                      <a:lnTo>
                        <a:pt x="975" y="5365"/>
                      </a:lnTo>
                      <a:lnTo>
                        <a:pt x="992" y="5097"/>
                      </a:lnTo>
                      <a:lnTo>
                        <a:pt x="1016" y="5013"/>
                      </a:lnTo>
                      <a:lnTo>
                        <a:pt x="1067" y="4991"/>
                      </a:lnTo>
                      <a:lnTo>
                        <a:pt x="1061" y="4899"/>
                      </a:lnTo>
                      <a:lnTo>
                        <a:pt x="1184" y="4617"/>
                      </a:lnTo>
                      <a:lnTo>
                        <a:pt x="1172" y="4523"/>
                      </a:lnTo>
                      <a:lnTo>
                        <a:pt x="1213" y="4479"/>
                      </a:lnTo>
                      <a:lnTo>
                        <a:pt x="1206" y="4257"/>
                      </a:lnTo>
                      <a:lnTo>
                        <a:pt x="1161" y="4255"/>
                      </a:lnTo>
                      <a:lnTo>
                        <a:pt x="1184" y="4173"/>
                      </a:lnTo>
                      <a:lnTo>
                        <a:pt x="1145" y="3994"/>
                      </a:lnTo>
                      <a:lnTo>
                        <a:pt x="1045" y="3984"/>
                      </a:lnTo>
                      <a:lnTo>
                        <a:pt x="1021" y="3902"/>
                      </a:lnTo>
                      <a:lnTo>
                        <a:pt x="1085" y="3562"/>
                      </a:lnTo>
                      <a:lnTo>
                        <a:pt x="1077" y="3368"/>
                      </a:lnTo>
                      <a:lnTo>
                        <a:pt x="1221" y="3284"/>
                      </a:lnTo>
                      <a:lnTo>
                        <a:pt x="1231" y="3376"/>
                      </a:lnTo>
                      <a:lnTo>
                        <a:pt x="1269" y="3336"/>
                      </a:lnTo>
                      <a:lnTo>
                        <a:pt x="1274" y="3244"/>
                      </a:lnTo>
                      <a:lnTo>
                        <a:pt x="1332" y="3264"/>
                      </a:lnTo>
                      <a:lnTo>
                        <a:pt x="1352" y="3190"/>
                      </a:lnTo>
                      <a:lnTo>
                        <a:pt x="1480" y="3210"/>
                      </a:lnTo>
                      <a:lnTo>
                        <a:pt x="1557" y="3122"/>
                      </a:lnTo>
                      <a:lnTo>
                        <a:pt x="1688" y="3154"/>
                      </a:lnTo>
                      <a:lnTo>
                        <a:pt x="1729" y="3112"/>
                      </a:lnTo>
                      <a:lnTo>
                        <a:pt x="1784" y="2968"/>
                      </a:lnTo>
                      <a:lnTo>
                        <a:pt x="1827" y="2976"/>
                      </a:lnTo>
                      <a:lnTo>
                        <a:pt x="1807" y="2890"/>
                      </a:lnTo>
                      <a:lnTo>
                        <a:pt x="1875" y="2722"/>
                      </a:lnTo>
                      <a:lnTo>
                        <a:pt x="1837" y="2680"/>
                      </a:lnTo>
                      <a:lnTo>
                        <a:pt x="1838" y="2592"/>
                      </a:lnTo>
                      <a:lnTo>
                        <a:pt x="1953" y="2530"/>
                      </a:lnTo>
                      <a:lnTo>
                        <a:pt x="1912" y="2252"/>
                      </a:lnTo>
                      <a:lnTo>
                        <a:pt x="1963" y="2157"/>
                      </a:lnTo>
                      <a:lnTo>
                        <a:pt x="2036" y="1961"/>
                      </a:lnTo>
                      <a:lnTo>
                        <a:pt x="2127" y="1853"/>
                      </a:lnTo>
                      <a:lnTo>
                        <a:pt x="2118" y="1745"/>
                      </a:lnTo>
                      <a:lnTo>
                        <a:pt x="2187" y="1647"/>
                      </a:lnTo>
                      <a:lnTo>
                        <a:pt x="2209" y="1483"/>
                      </a:lnTo>
                      <a:lnTo>
                        <a:pt x="2219" y="1329"/>
                      </a:lnTo>
                      <a:lnTo>
                        <a:pt x="2166" y="1115"/>
                      </a:lnTo>
                      <a:lnTo>
                        <a:pt x="2116" y="1097"/>
                      </a:lnTo>
                      <a:lnTo>
                        <a:pt x="2113" y="1003"/>
                      </a:lnTo>
                      <a:lnTo>
                        <a:pt x="2077" y="959"/>
                      </a:lnTo>
                      <a:lnTo>
                        <a:pt x="2108" y="901"/>
                      </a:lnTo>
                      <a:lnTo>
                        <a:pt x="2083" y="813"/>
                      </a:lnTo>
                      <a:lnTo>
                        <a:pt x="2138" y="671"/>
                      </a:lnTo>
                      <a:lnTo>
                        <a:pt x="2094" y="525"/>
                      </a:lnTo>
                      <a:lnTo>
                        <a:pt x="2006" y="459"/>
                      </a:lnTo>
                      <a:lnTo>
                        <a:pt x="2037" y="375"/>
                      </a:lnTo>
                      <a:lnTo>
                        <a:pt x="1927" y="204"/>
                      </a:lnTo>
                      <a:lnTo>
                        <a:pt x="1782" y="236"/>
                      </a:lnTo>
                      <a:lnTo>
                        <a:pt x="1782" y="94"/>
                      </a:lnTo>
                      <a:lnTo>
                        <a:pt x="1686" y="0"/>
                      </a:lnTo>
                      <a:lnTo>
                        <a:pt x="1601" y="188"/>
                      </a:lnTo>
                      <a:lnTo>
                        <a:pt x="1569" y="351"/>
                      </a:lnTo>
                      <a:lnTo>
                        <a:pt x="1447" y="529"/>
                      </a:lnTo>
                      <a:lnTo>
                        <a:pt x="1436" y="705"/>
                      </a:lnTo>
                      <a:lnTo>
                        <a:pt x="1374" y="881"/>
                      </a:lnTo>
                      <a:lnTo>
                        <a:pt x="1291" y="901"/>
                      </a:lnTo>
                      <a:lnTo>
                        <a:pt x="1259" y="963"/>
                      </a:lnTo>
                      <a:lnTo>
                        <a:pt x="1257" y="979"/>
                      </a:lnTo>
                      <a:lnTo>
                        <a:pt x="1227" y="1131"/>
                      </a:lnTo>
                      <a:lnTo>
                        <a:pt x="1083" y="1097"/>
                      </a:lnTo>
                      <a:lnTo>
                        <a:pt x="990" y="969"/>
                      </a:lnTo>
                      <a:lnTo>
                        <a:pt x="980" y="791"/>
                      </a:lnTo>
                      <a:lnTo>
                        <a:pt x="882" y="739"/>
                      </a:lnTo>
                      <a:lnTo>
                        <a:pt x="871" y="653"/>
                      </a:lnTo>
                      <a:lnTo>
                        <a:pt x="789" y="673"/>
                      </a:lnTo>
                      <a:lnTo>
                        <a:pt x="789" y="675"/>
                      </a:lnTo>
                      <a:lnTo>
                        <a:pt x="797" y="763"/>
                      </a:lnTo>
                      <a:lnTo>
                        <a:pt x="765" y="865"/>
                      </a:lnTo>
                      <a:lnTo>
                        <a:pt x="726" y="625"/>
                      </a:lnTo>
                      <a:lnTo>
                        <a:pt x="563" y="304"/>
                      </a:lnTo>
                      <a:close/>
                      <a:moveTo>
                        <a:pt x="1140" y="4523"/>
                      </a:moveTo>
                      <a:lnTo>
                        <a:pt x="1141" y="4607"/>
                      </a:lnTo>
                      <a:lnTo>
                        <a:pt x="1106" y="4555"/>
                      </a:lnTo>
                      <a:lnTo>
                        <a:pt x="1140" y="4523"/>
                      </a:lnTo>
                      <a:close/>
                    </a:path>
                  </a:pathLst>
                </a:custGeom>
                <a:blipFill>
                  <a:blip r:embed="rId2" cstate="print"/>
                  <a:tile tx="0" ty="0" sx="100000" sy="100000" flip="none" algn="tl"/>
                </a:blip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6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070" y="5910"/>
                  <a:ext cx="1515" cy="7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Aquitaine</a:t>
                  </a:r>
                  <a:endParaRPr lang="fr-F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16" name="Group 46"/>
              <p:cNvGrpSpPr>
                <a:grpSpLocks/>
              </p:cNvGrpSpPr>
              <p:nvPr/>
            </p:nvGrpSpPr>
            <p:grpSpPr bwMode="auto">
              <a:xfrm>
                <a:off x="2628" y="5695"/>
                <a:ext cx="2597" cy="2318"/>
                <a:chOff x="2628" y="5695"/>
                <a:chExt cx="2597" cy="2318"/>
              </a:xfrm>
              <a:grpFill/>
            </p:grpSpPr>
            <p:sp>
              <p:nvSpPr>
                <p:cNvPr id="261" name="Freeform 48"/>
                <p:cNvSpPr>
                  <a:spLocks/>
                </p:cNvSpPr>
                <p:nvPr/>
              </p:nvSpPr>
              <p:spPr bwMode="auto">
                <a:xfrm>
                  <a:off x="2628" y="5695"/>
                  <a:ext cx="2597" cy="2318"/>
                </a:xfrm>
                <a:custGeom>
                  <a:avLst/>
                  <a:gdLst>
                    <a:gd name="T0" fmla="*/ 70 w 2597"/>
                    <a:gd name="T1" fmla="*/ 669 h 4636"/>
                    <a:gd name="T2" fmla="*/ 209 w 2597"/>
                    <a:gd name="T3" fmla="*/ 717 h 4636"/>
                    <a:gd name="T4" fmla="*/ 231 w 2597"/>
                    <a:gd name="T5" fmla="*/ 738 h 4636"/>
                    <a:gd name="T6" fmla="*/ 197 w 2597"/>
                    <a:gd name="T7" fmla="*/ 804 h 4636"/>
                    <a:gd name="T8" fmla="*/ 86 w 2597"/>
                    <a:gd name="T9" fmla="*/ 898 h 4636"/>
                    <a:gd name="T10" fmla="*/ 41 w 2597"/>
                    <a:gd name="T11" fmla="*/ 927 h 4636"/>
                    <a:gd name="T12" fmla="*/ 0 w 2597"/>
                    <a:gd name="T13" fmla="*/ 1015 h 4636"/>
                    <a:gd name="T14" fmla="*/ 2 w 2597"/>
                    <a:gd name="T15" fmla="*/ 1015 h 4636"/>
                    <a:gd name="T16" fmla="*/ 363 w 2597"/>
                    <a:gd name="T17" fmla="*/ 1078 h 4636"/>
                    <a:gd name="T18" fmla="*/ 549 w 2597"/>
                    <a:gd name="T19" fmla="*/ 1093 h 4636"/>
                    <a:gd name="T20" fmla="*/ 683 w 2597"/>
                    <a:gd name="T21" fmla="*/ 1079 h 4636"/>
                    <a:gd name="T22" fmla="*/ 715 w 2597"/>
                    <a:gd name="T23" fmla="*/ 1019 h 4636"/>
                    <a:gd name="T24" fmla="*/ 1044 w 2597"/>
                    <a:gd name="T25" fmla="*/ 1090 h 4636"/>
                    <a:gd name="T26" fmla="*/ 1230 w 2597"/>
                    <a:gd name="T27" fmla="*/ 1145 h 4636"/>
                    <a:gd name="T28" fmla="*/ 1296 w 2597"/>
                    <a:gd name="T29" fmla="*/ 1121 h 4636"/>
                    <a:gd name="T30" fmla="*/ 1458 w 2597"/>
                    <a:gd name="T31" fmla="*/ 1159 h 4636"/>
                    <a:gd name="T32" fmla="*/ 1605 w 2597"/>
                    <a:gd name="T33" fmla="*/ 1119 h 4636"/>
                    <a:gd name="T34" fmla="*/ 1645 w 2597"/>
                    <a:gd name="T35" fmla="*/ 1074 h 4636"/>
                    <a:gd name="T36" fmla="*/ 1544 w 2597"/>
                    <a:gd name="T37" fmla="*/ 1072 h 4636"/>
                    <a:gd name="T38" fmla="*/ 1580 w 2597"/>
                    <a:gd name="T39" fmla="*/ 1023 h 4636"/>
                    <a:gd name="T40" fmla="*/ 1561 w 2597"/>
                    <a:gd name="T41" fmla="*/ 982 h 4636"/>
                    <a:gd name="T42" fmla="*/ 1591 w 2597"/>
                    <a:gd name="T43" fmla="*/ 941 h 4636"/>
                    <a:gd name="T44" fmla="*/ 1426 w 2597"/>
                    <a:gd name="T45" fmla="*/ 871 h 4636"/>
                    <a:gd name="T46" fmla="*/ 1519 w 2597"/>
                    <a:gd name="T47" fmla="*/ 753 h 4636"/>
                    <a:gd name="T48" fmla="*/ 1621 w 2597"/>
                    <a:gd name="T49" fmla="*/ 759 h 4636"/>
                    <a:gd name="T50" fmla="*/ 1656 w 2597"/>
                    <a:gd name="T51" fmla="*/ 771 h 4636"/>
                    <a:gd name="T52" fmla="*/ 1769 w 2597"/>
                    <a:gd name="T53" fmla="*/ 753 h 4636"/>
                    <a:gd name="T54" fmla="*/ 1996 w 2597"/>
                    <a:gd name="T55" fmla="*/ 759 h 4636"/>
                    <a:gd name="T56" fmla="*/ 2060 w 2597"/>
                    <a:gd name="T57" fmla="*/ 721 h 4636"/>
                    <a:gd name="T58" fmla="*/ 2144 w 2597"/>
                    <a:gd name="T59" fmla="*/ 663 h 4636"/>
                    <a:gd name="T60" fmla="*/ 2334 w 2597"/>
                    <a:gd name="T61" fmla="*/ 631 h 4636"/>
                    <a:gd name="T62" fmla="*/ 2432 w 2597"/>
                    <a:gd name="T63" fmla="*/ 575 h 4636"/>
                    <a:gd name="T64" fmla="*/ 2536 w 2597"/>
                    <a:gd name="T65" fmla="*/ 526 h 4636"/>
                    <a:gd name="T66" fmla="*/ 2597 w 2597"/>
                    <a:gd name="T67" fmla="*/ 474 h 4636"/>
                    <a:gd name="T68" fmla="*/ 2509 w 2597"/>
                    <a:gd name="T69" fmla="*/ 434 h 4636"/>
                    <a:gd name="T70" fmla="*/ 2397 w 2597"/>
                    <a:gd name="T71" fmla="*/ 370 h 4636"/>
                    <a:gd name="T72" fmla="*/ 2382 w 2597"/>
                    <a:gd name="T73" fmla="*/ 285 h 4636"/>
                    <a:gd name="T74" fmla="*/ 2274 w 2597"/>
                    <a:gd name="T75" fmla="*/ 183 h 4636"/>
                    <a:gd name="T76" fmla="*/ 2232 w 2597"/>
                    <a:gd name="T77" fmla="*/ 144 h 4636"/>
                    <a:gd name="T78" fmla="*/ 2203 w 2597"/>
                    <a:gd name="T79" fmla="*/ 109 h 4636"/>
                    <a:gd name="T80" fmla="*/ 2105 w 2597"/>
                    <a:gd name="T81" fmla="*/ 45 h 4636"/>
                    <a:gd name="T82" fmla="*/ 1986 w 2597"/>
                    <a:gd name="T83" fmla="*/ 147 h 4636"/>
                    <a:gd name="T84" fmla="*/ 1830 w 2597"/>
                    <a:gd name="T85" fmla="*/ 173 h 4636"/>
                    <a:gd name="T86" fmla="*/ 1702 w 2597"/>
                    <a:gd name="T87" fmla="*/ 159 h 4636"/>
                    <a:gd name="T88" fmla="*/ 1669 w 2597"/>
                    <a:gd name="T89" fmla="*/ 69 h 4636"/>
                    <a:gd name="T90" fmla="*/ 1551 w 2597"/>
                    <a:gd name="T91" fmla="*/ 26 h 4636"/>
                    <a:gd name="T92" fmla="*/ 1368 w 2597"/>
                    <a:gd name="T93" fmla="*/ 0 h 4636"/>
                    <a:gd name="T94" fmla="*/ 1234 w 2597"/>
                    <a:gd name="T95" fmla="*/ 44 h 4636"/>
                    <a:gd name="T96" fmla="*/ 1143 w 2597"/>
                    <a:gd name="T97" fmla="*/ 110 h 4636"/>
                    <a:gd name="T98" fmla="*/ 1061 w 2597"/>
                    <a:gd name="T99" fmla="*/ 164 h 4636"/>
                    <a:gd name="T100" fmla="*/ 937 w 2597"/>
                    <a:gd name="T101" fmla="*/ 236 h 4636"/>
                    <a:gd name="T102" fmla="*/ 863 w 2597"/>
                    <a:gd name="T103" fmla="*/ 321 h 4636"/>
                    <a:gd name="T104" fmla="*/ 900 w 2597"/>
                    <a:gd name="T105" fmla="*/ 354 h 4636"/>
                    <a:gd name="T106" fmla="*/ 852 w 2597"/>
                    <a:gd name="T107" fmla="*/ 417 h 4636"/>
                    <a:gd name="T108" fmla="*/ 754 w 2597"/>
                    <a:gd name="T109" fmla="*/ 451 h 4636"/>
                    <a:gd name="T110" fmla="*/ 582 w 2597"/>
                    <a:gd name="T111" fmla="*/ 454 h 4636"/>
                    <a:gd name="T112" fmla="*/ 377 w 2597"/>
                    <a:gd name="T113" fmla="*/ 471 h 4636"/>
                    <a:gd name="T114" fmla="*/ 299 w 2597"/>
                    <a:gd name="T115" fmla="*/ 484 h 4636"/>
                    <a:gd name="T116" fmla="*/ 256 w 2597"/>
                    <a:gd name="T117" fmla="*/ 518 h 4636"/>
                    <a:gd name="T118" fmla="*/ 102 w 2597"/>
                    <a:gd name="T119" fmla="*/ 516 h 4636"/>
                    <a:gd name="T120" fmla="*/ 46 w 2597"/>
                    <a:gd name="T121" fmla="*/ 649 h 46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597"/>
                    <a:gd name="T184" fmla="*/ 0 h 4636"/>
                    <a:gd name="T185" fmla="*/ 2597 w 2597"/>
                    <a:gd name="T186" fmla="*/ 4636 h 46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597" h="4636">
                      <a:moveTo>
                        <a:pt x="46" y="2595"/>
                      </a:moveTo>
                      <a:lnTo>
                        <a:pt x="70" y="2677"/>
                      </a:lnTo>
                      <a:lnTo>
                        <a:pt x="170" y="2687"/>
                      </a:lnTo>
                      <a:lnTo>
                        <a:pt x="209" y="2866"/>
                      </a:lnTo>
                      <a:lnTo>
                        <a:pt x="186" y="2948"/>
                      </a:lnTo>
                      <a:lnTo>
                        <a:pt x="231" y="2950"/>
                      </a:lnTo>
                      <a:lnTo>
                        <a:pt x="238" y="3172"/>
                      </a:lnTo>
                      <a:lnTo>
                        <a:pt x="197" y="3216"/>
                      </a:lnTo>
                      <a:lnTo>
                        <a:pt x="209" y="3310"/>
                      </a:lnTo>
                      <a:lnTo>
                        <a:pt x="86" y="3592"/>
                      </a:lnTo>
                      <a:lnTo>
                        <a:pt x="92" y="3684"/>
                      </a:lnTo>
                      <a:lnTo>
                        <a:pt x="41" y="3706"/>
                      </a:lnTo>
                      <a:lnTo>
                        <a:pt x="17" y="3790"/>
                      </a:lnTo>
                      <a:lnTo>
                        <a:pt x="0" y="4058"/>
                      </a:lnTo>
                      <a:lnTo>
                        <a:pt x="0" y="4060"/>
                      </a:lnTo>
                      <a:lnTo>
                        <a:pt x="2" y="4058"/>
                      </a:lnTo>
                      <a:lnTo>
                        <a:pt x="176" y="4364"/>
                      </a:lnTo>
                      <a:lnTo>
                        <a:pt x="363" y="4312"/>
                      </a:lnTo>
                      <a:lnTo>
                        <a:pt x="401" y="4378"/>
                      </a:lnTo>
                      <a:lnTo>
                        <a:pt x="549" y="4372"/>
                      </a:lnTo>
                      <a:lnTo>
                        <a:pt x="648" y="4384"/>
                      </a:lnTo>
                      <a:lnTo>
                        <a:pt x="683" y="4316"/>
                      </a:lnTo>
                      <a:lnTo>
                        <a:pt x="677" y="4116"/>
                      </a:lnTo>
                      <a:lnTo>
                        <a:pt x="715" y="4076"/>
                      </a:lnTo>
                      <a:lnTo>
                        <a:pt x="971" y="4226"/>
                      </a:lnTo>
                      <a:lnTo>
                        <a:pt x="1044" y="4360"/>
                      </a:lnTo>
                      <a:lnTo>
                        <a:pt x="1142" y="4348"/>
                      </a:lnTo>
                      <a:lnTo>
                        <a:pt x="1230" y="4578"/>
                      </a:lnTo>
                      <a:lnTo>
                        <a:pt x="1246" y="4488"/>
                      </a:lnTo>
                      <a:lnTo>
                        <a:pt x="1296" y="4484"/>
                      </a:lnTo>
                      <a:lnTo>
                        <a:pt x="1456" y="4636"/>
                      </a:lnTo>
                      <a:lnTo>
                        <a:pt x="1458" y="4636"/>
                      </a:lnTo>
                      <a:lnTo>
                        <a:pt x="1585" y="4554"/>
                      </a:lnTo>
                      <a:lnTo>
                        <a:pt x="1605" y="4474"/>
                      </a:lnTo>
                      <a:lnTo>
                        <a:pt x="1719" y="4470"/>
                      </a:lnTo>
                      <a:lnTo>
                        <a:pt x="1645" y="4296"/>
                      </a:lnTo>
                      <a:lnTo>
                        <a:pt x="1595" y="4334"/>
                      </a:lnTo>
                      <a:lnTo>
                        <a:pt x="1544" y="4288"/>
                      </a:lnTo>
                      <a:lnTo>
                        <a:pt x="1531" y="4110"/>
                      </a:lnTo>
                      <a:lnTo>
                        <a:pt x="1580" y="4092"/>
                      </a:lnTo>
                      <a:lnTo>
                        <a:pt x="1597" y="4004"/>
                      </a:lnTo>
                      <a:lnTo>
                        <a:pt x="1561" y="3926"/>
                      </a:lnTo>
                      <a:lnTo>
                        <a:pt x="1594" y="3856"/>
                      </a:lnTo>
                      <a:lnTo>
                        <a:pt x="1591" y="3762"/>
                      </a:lnTo>
                      <a:lnTo>
                        <a:pt x="1559" y="3600"/>
                      </a:lnTo>
                      <a:lnTo>
                        <a:pt x="1426" y="3484"/>
                      </a:lnTo>
                      <a:lnTo>
                        <a:pt x="1391" y="3316"/>
                      </a:lnTo>
                      <a:lnTo>
                        <a:pt x="1519" y="3010"/>
                      </a:lnTo>
                      <a:lnTo>
                        <a:pt x="1541" y="3090"/>
                      </a:lnTo>
                      <a:lnTo>
                        <a:pt x="1621" y="3036"/>
                      </a:lnTo>
                      <a:lnTo>
                        <a:pt x="1627" y="3010"/>
                      </a:lnTo>
                      <a:lnTo>
                        <a:pt x="1656" y="3082"/>
                      </a:lnTo>
                      <a:lnTo>
                        <a:pt x="1752" y="3108"/>
                      </a:lnTo>
                      <a:lnTo>
                        <a:pt x="1769" y="3010"/>
                      </a:lnTo>
                      <a:lnTo>
                        <a:pt x="1813" y="2992"/>
                      </a:lnTo>
                      <a:lnTo>
                        <a:pt x="1996" y="3036"/>
                      </a:lnTo>
                      <a:lnTo>
                        <a:pt x="2048" y="2974"/>
                      </a:lnTo>
                      <a:lnTo>
                        <a:pt x="2060" y="2884"/>
                      </a:lnTo>
                      <a:lnTo>
                        <a:pt x="2050" y="2589"/>
                      </a:lnTo>
                      <a:lnTo>
                        <a:pt x="2144" y="2653"/>
                      </a:lnTo>
                      <a:lnTo>
                        <a:pt x="2249" y="2521"/>
                      </a:lnTo>
                      <a:lnTo>
                        <a:pt x="2334" y="2525"/>
                      </a:lnTo>
                      <a:lnTo>
                        <a:pt x="2337" y="2255"/>
                      </a:lnTo>
                      <a:lnTo>
                        <a:pt x="2432" y="2297"/>
                      </a:lnTo>
                      <a:lnTo>
                        <a:pt x="2478" y="2133"/>
                      </a:lnTo>
                      <a:lnTo>
                        <a:pt x="2536" y="2101"/>
                      </a:lnTo>
                      <a:lnTo>
                        <a:pt x="2530" y="2057"/>
                      </a:lnTo>
                      <a:lnTo>
                        <a:pt x="2597" y="1897"/>
                      </a:lnTo>
                      <a:lnTo>
                        <a:pt x="2468" y="1767"/>
                      </a:lnTo>
                      <a:lnTo>
                        <a:pt x="2509" y="1735"/>
                      </a:lnTo>
                      <a:lnTo>
                        <a:pt x="2543" y="1617"/>
                      </a:lnTo>
                      <a:lnTo>
                        <a:pt x="2397" y="1479"/>
                      </a:lnTo>
                      <a:lnTo>
                        <a:pt x="2373" y="1407"/>
                      </a:lnTo>
                      <a:lnTo>
                        <a:pt x="2382" y="1137"/>
                      </a:lnTo>
                      <a:lnTo>
                        <a:pt x="2337" y="870"/>
                      </a:lnTo>
                      <a:lnTo>
                        <a:pt x="2274" y="732"/>
                      </a:lnTo>
                      <a:lnTo>
                        <a:pt x="2273" y="732"/>
                      </a:lnTo>
                      <a:lnTo>
                        <a:pt x="2232" y="574"/>
                      </a:lnTo>
                      <a:lnTo>
                        <a:pt x="2241" y="482"/>
                      </a:lnTo>
                      <a:lnTo>
                        <a:pt x="2203" y="434"/>
                      </a:lnTo>
                      <a:lnTo>
                        <a:pt x="2183" y="306"/>
                      </a:lnTo>
                      <a:lnTo>
                        <a:pt x="2105" y="180"/>
                      </a:lnTo>
                      <a:lnTo>
                        <a:pt x="2033" y="312"/>
                      </a:lnTo>
                      <a:lnTo>
                        <a:pt x="1986" y="588"/>
                      </a:lnTo>
                      <a:lnTo>
                        <a:pt x="1927" y="740"/>
                      </a:lnTo>
                      <a:lnTo>
                        <a:pt x="1830" y="690"/>
                      </a:lnTo>
                      <a:lnTo>
                        <a:pt x="1751" y="792"/>
                      </a:lnTo>
                      <a:lnTo>
                        <a:pt x="1702" y="636"/>
                      </a:lnTo>
                      <a:lnTo>
                        <a:pt x="1728" y="460"/>
                      </a:lnTo>
                      <a:lnTo>
                        <a:pt x="1669" y="276"/>
                      </a:lnTo>
                      <a:lnTo>
                        <a:pt x="1656" y="110"/>
                      </a:lnTo>
                      <a:lnTo>
                        <a:pt x="1551" y="104"/>
                      </a:lnTo>
                      <a:lnTo>
                        <a:pt x="1472" y="186"/>
                      </a:lnTo>
                      <a:lnTo>
                        <a:pt x="1368" y="0"/>
                      </a:lnTo>
                      <a:lnTo>
                        <a:pt x="1244" y="22"/>
                      </a:lnTo>
                      <a:lnTo>
                        <a:pt x="1234" y="176"/>
                      </a:lnTo>
                      <a:lnTo>
                        <a:pt x="1212" y="340"/>
                      </a:lnTo>
                      <a:lnTo>
                        <a:pt x="1143" y="438"/>
                      </a:lnTo>
                      <a:lnTo>
                        <a:pt x="1152" y="546"/>
                      </a:lnTo>
                      <a:lnTo>
                        <a:pt x="1061" y="654"/>
                      </a:lnTo>
                      <a:lnTo>
                        <a:pt x="988" y="850"/>
                      </a:lnTo>
                      <a:lnTo>
                        <a:pt x="937" y="945"/>
                      </a:lnTo>
                      <a:lnTo>
                        <a:pt x="978" y="1223"/>
                      </a:lnTo>
                      <a:lnTo>
                        <a:pt x="863" y="1285"/>
                      </a:lnTo>
                      <a:lnTo>
                        <a:pt x="862" y="1373"/>
                      </a:lnTo>
                      <a:lnTo>
                        <a:pt x="900" y="1415"/>
                      </a:lnTo>
                      <a:lnTo>
                        <a:pt x="832" y="1583"/>
                      </a:lnTo>
                      <a:lnTo>
                        <a:pt x="852" y="1669"/>
                      </a:lnTo>
                      <a:lnTo>
                        <a:pt x="809" y="1661"/>
                      </a:lnTo>
                      <a:lnTo>
                        <a:pt x="754" y="1805"/>
                      </a:lnTo>
                      <a:lnTo>
                        <a:pt x="713" y="1847"/>
                      </a:lnTo>
                      <a:lnTo>
                        <a:pt x="582" y="1815"/>
                      </a:lnTo>
                      <a:lnTo>
                        <a:pt x="505" y="1903"/>
                      </a:lnTo>
                      <a:lnTo>
                        <a:pt x="377" y="1883"/>
                      </a:lnTo>
                      <a:lnTo>
                        <a:pt x="357" y="1957"/>
                      </a:lnTo>
                      <a:lnTo>
                        <a:pt x="299" y="1937"/>
                      </a:lnTo>
                      <a:lnTo>
                        <a:pt x="294" y="2029"/>
                      </a:lnTo>
                      <a:lnTo>
                        <a:pt x="256" y="2069"/>
                      </a:lnTo>
                      <a:lnTo>
                        <a:pt x="246" y="1977"/>
                      </a:lnTo>
                      <a:lnTo>
                        <a:pt x="102" y="2061"/>
                      </a:lnTo>
                      <a:lnTo>
                        <a:pt x="110" y="2255"/>
                      </a:lnTo>
                      <a:lnTo>
                        <a:pt x="46" y="2595"/>
                      </a:lnTo>
                      <a:close/>
                    </a:path>
                  </a:pathLst>
                </a:custGeom>
                <a:blipFill>
                  <a:blip r:embed="rId2" cstate="print"/>
                  <a:tile tx="0" ty="0" sx="100000" sy="100000" flip="none" algn="tl"/>
                </a:blip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2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3465" y="6315"/>
                  <a:ext cx="1690" cy="9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ts val="1200"/>
                    </a:lnSpc>
                    <a:spcAft>
                      <a:spcPts val="0"/>
                    </a:spcAft>
                  </a:pPr>
                  <a:r>
                    <a:rPr lang="fr-FR" sz="10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Midi-Pyrénées</a:t>
                  </a:r>
                  <a:endParaRPr lang="fr-F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17" name="Group 43"/>
              <p:cNvGrpSpPr>
                <a:grpSpLocks/>
              </p:cNvGrpSpPr>
              <p:nvPr/>
            </p:nvGrpSpPr>
            <p:grpSpPr bwMode="auto">
              <a:xfrm>
                <a:off x="4019" y="5751"/>
                <a:ext cx="2267" cy="2491"/>
                <a:chOff x="4019" y="5751"/>
                <a:chExt cx="2267" cy="2491"/>
              </a:xfrm>
              <a:grpFill/>
            </p:grpSpPr>
            <p:sp>
              <p:nvSpPr>
                <p:cNvPr id="259" name="Freeform 45"/>
                <p:cNvSpPr>
                  <a:spLocks/>
                </p:cNvSpPr>
                <p:nvPr/>
              </p:nvSpPr>
              <p:spPr bwMode="auto">
                <a:xfrm>
                  <a:off x="4019" y="5751"/>
                  <a:ext cx="2154" cy="2491"/>
                </a:xfrm>
                <a:custGeom>
                  <a:avLst/>
                  <a:gdLst>
                    <a:gd name="T0" fmla="*/ 2057 w 2154"/>
                    <a:gd name="T1" fmla="*/ 397 h 4981"/>
                    <a:gd name="T2" fmla="*/ 2014 w 2154"/>
                    <a:gd name="T3" fmla="*/ 321 h 4981"/>
                    <a:gd name="T4" fmla="*/ 1879 w 2154"/>
                    <a:gd name="T5" fmla="*/ 294 h 4981"/>
                    <a:gd name="T6" fmla="*/ 1838 w 2154"/>
                    <a:gd name="T7" fmla="*/ 287 h 4981"/>
                    <a:gd name="T8" fmla="*/ 1611 w 2154"/>
                    <a:gd name="T9" fmla="*/ 283 h 4981"/>
                    <a:gd name="T10" fmla="*/ 1473 w 2154"/>
                    <a:gd name="T11" fmla="*/ 105 h 4981"/>
                    <a:gd name="T12" fmla="*/ 1291 w 2154"/>
                    <a:gd name="T13" fmla="*/ 44 h 4981"/>
                    <a:gd name="T14" fmla="*/ 1191 w 2154"/>
                    <a:gd name="T15" fmla="*/ 56 h 4981"/>
                    <a:gd name="T16" fmla="*/ 1133 w 2154"/>
                    <a:gd name="T17" fmla="*/ 0 h 4981"/>
                    <a:gd name="T18" fmla="*/ 988 w 2154"/>
                    <a:gd name="T19" fmla="*/ 33 h 4981"/>
                    <a:gd name="T20" fmla="*/ 946 w 2154"/>
                    <a:gd name="T21" fmla="*/ 190 h 4981"/>
                    <a:gd name="T22" fmla="*/ 982 w 2154"/>
                    <a:gd name="T23" fmla="*/ 324 h 4981"/>
                    <a:gd name="T24" fmla="*/ 1152 w 2154"/>
                    <a:gd name="T25" fmla="*/ 377 h 4981"/>
                    <a:gd name="T26" fmla="*/ 1077 w 2154"/>
                    <a:gd name="T27" fmla="*/ 414 h 4981"/>
                    <a:gd name="T28" fmla="*/ 1139 w 2154"/>
                    <a:gd name="T29" fmla="*/ 487 h 4981"/>
                    <a:gd name="T30" fmla="*/ 1087 w 2154"/>
                    <a:gd name="T31" fmla="*/ 506 h 4981"/>
                    <a:gd name="T32" fmla="*/ 946 w 2154"/>
                    <a:gd name="T33" fmla="*/ 536 h 4981"/>
                    <a:gd name="T34" fmla="*/ 858 w 2154"/>
                    <a:gd name="T35" fmla="*/ 603 h 4981"/>
                    <a:gd name="T36" fmla="*/ 659 w 2154"/>
                    <a:gd name="T37" fmla="*/ 620 h 4981"/>
                    <a:gd name="T38" fmla="*/ 657 w 2154"/>
                    <a:gd name="T39" fmla="*/ 716 h 4981"/>
                    <a:gd name="T40" fmla="*/ 422 w 2154"/>
                    <a:gd name="T41" fmla="*/ 720 h 4981"/>
                    <a:gd name="T42" fmla="*/ 361 w 2154"/>
                    <a:gd name="T43" fmla="*/ 749 h 4981"/>
                    <a:gd name="T44" fmla="*/ 236 w 2154"/>
                    <a:gd name="T45" fmla="*/ 725 h 4981"/>
                    <a:gd name="T46" fmla="*/ 150 w 2154"/>
                    <a:gd name="T47" fmla="*/ 745 h 4981"/>
                    <a:gd name="T48" fmla="*/ 0 w 2154"/>
                    <a:gd name="T49" fmla="*/ 801 h 4981"/>
                    <a:gd name="T50" fmla="*/ 168 w 2154"/>
                    <a:gd name="T51" fmla="*/ 872 h 4981"/>
                    <a:gd name="T52" fmla="*/ 203 w 2154"/>
                    <a:gd name="T53" fmla="*/ 936 h 4981"/>
                    <a:gd name="T54" fmla="*/ 206 w 2154"/>
                    <a:gd name="T55" fmla="*/ 973 h 4981"/>
                    <a:gd name="T56" fmla="*/ 140 w 2154"/>
                    <a:gd name="T57" fmla="*/ 1000 h 4981"/>
                    <a:gd name="T58" fmla="*/ 204 w 2154"/>
                    <a:gd name="T59" fmla="*/ 1056 h 4981"/>
                    <a:gd name="T60" fmla="*/ 328 w 2154"/>
                    <a:gd name="T61" fmla="*/ 1090 h 4981"/>
                    <a:gd name="T62" fmla="*/ 194 w 2154"/>
                    <a:gd name="T63" fmla="*/ 1111 h 4981"/>
                    <a:gd name="T64" fmla="*/ 65 w 2154"/>
                    <a:gd name="T65" fmla="*/ 1131 h 4981"/>
                    <a:gd name="T66" fmla="*/ 39 w 2154"/>
                    <a:gd name="T67" fmla="*/ 1169 h 4981"/>
                    <a:gd name="T68" fmla="*/ 209 w 2154"/>
                    <a:gd name="T69" fmla="*/ 1233 h 4981"/>
                    <a:gd name="T70" fmla="*/ 327 w 2154"/>
                    <a:gd name="T71" fmla="*/ 1203 h 4981"/>
                    <a:gd name="T72" fmla="*/ 520 w 2154"/>
                    <a:gd name="T73" fmla="*/ 1218 h 4981"/>
                    <a:gd name="T74" fmla="*/ 686 w 2154"/>
                    <a:gd name="T75" fmla="*/ 1242 h 4981"/>
                    <a:gd name="T76" fmla="*/ 810 w 2154"/>
                    <a:gd name="T77" fmla="*/ 1187 h 4981"/>
                    <a:gd name="T78" fmla="*/ 1038 w 2154"/>
                    <a:gd name="T79" fmla="*/ 1197 h 4981"/>
                    <a:gd name="T80" fmla="*/ 943 w 2154"/>
                    <a:gd name="T81" fmla="*/ 1007 h 4981"/>
                    <a:gd name="T82" fmla="*/ 1037 w 2154"/>
                    <a:gd name="T83" fmla="*/ 850 h 4981"/>
                    <a:gd name="T84" fmla="*/ 1161 w 2154"/>
                    <a:gd name="T85" fmla="*/ 798 h 4981"/>
                    <a:gd name="T86" fmla="*/ 1366 w 2154"/>
                    <a:gd name="T87" fmla="*/ 742 h 4981"/>
                    <a:gd name="T88" fmla="*/ 1663 w 2154"/>
                    <a:gd name="T89" fmla="*/ 664 h 4981"/>
                    <a:gd name="T90" fmla="*/ 1748 w 2154"/>
                    <a:gd name="T91" fmla="*/ 706 h 4981"/>
                    <a:gd name="T92" fmla="*/ 1750 w 2154"/>
                    <a:gd name="T93" fmla="*/ 705 h 4981"/>
                    <a:gd name="T94" fmla="*/ 1895 w 2154"/>
                    <a:gd name="T95" fmla="*/ 647 h 4981"/>
                    <a:gd name="T96" fmla="*/ 1944 w 2154"/>
                    <a:gd name="T97" fmla="*/ 590 h 4981"/>
                    <a:gd name="T98" fmla="*/ 2024 w 2154"/>
                    <a:gd name="T99" fmla="*/ 515 h 498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154"/>
                    <a:gd name="T151" fmla="*/ 0 h 4981"/>
                    <a:gd name="T152" fmla="*/ 2154 w 2154"/>
                    <a:gd name="T153" fmla="*/ 4981 h 498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154" h="4981">
                      <a:moveTo>
                        <a:pt x="2154" y="1781"/>
                      </a:moveTo>
                      <a:lnTo>
                        <a:pt x="2057" y="1585"/>
                      </a:lnTo>
                      <a:lnTo>
                        <a:pt x="2053" y="1417"/>
                      </a:lnTo>
                      <a:lnTo>
                        <a:pt x="2014" y="1281"/>
                      </a:lnTo>
                      <a:lnTo>
                        <a:pt x="1921" y="1177"/>
                      </a:lnTo>
                      <a:lnTo>
                        <a:pt x="1879" y="1175"/>
                      </a:lnTo>
                      <a:lnTo>
                        <a:pt x="1840" y="1245"/>
                      </a:lnTo>
                      <a:lnTo>
                        <a:pt x="1838" y="1147"/>
                      </a:lnTo>
                      <a:lnTo>
                        <a:pt x="1731" y="1283"/>
                      </a:lnTo>
                      <a:lnTo>
                        <a:pt x="1611" y="1131"/>
                      </a:lnTo>
                      <a:lnTo>
                        <a:pt x="1504" y="694"/>
                      </a:lnTo>
                      <a:lnTo>
                        <a:pt x="1473" y="418"/>
                      </a:lnTo>
                      <a:lnTo>
                        <a:pt x="1335" y="182"/>
                      </a:lnTo>
                      <a:lnTo>
                        <a:pt x="1291" y="174"/>
                      </a:lnTo>
                      <a:lnTo>
                        <a:pt x="1288" y="262"/>
                      </a:lnTo>
                      <a:lnTo>
                        <a:pt x="1191" y="222"/>
                      </a:lnTo>
                      <a:lnTo>
                        <a:pt x="1168" y="48"/>
                      </a:lnTo>
                      <a:lnTo>
                        <a:pt x="1133" y="0"/>
                      </a:lnTo>
                      <a:lnTo>
                        <a:pt x="1014" y="202"/>
                      </a:lnTo>
                      <a:lnTo>
                        <a:pt x="988" y="132"/>
                      </a:lnTo>
                      <a:lnTo>
                        <a:pt x="883" y="620"/>
                      </a:lnTo>
                      <a:lnTo>
                        <a:pt x="946" y="758"/>
                      </a:lnTo>
                      <a:lnTo>
                        <a:pt x="991" y="1025"/>
                      </a:lnTo>
                      <a:lnTo>
                        <a:pt x="982" y="1295"/>
                      </a:lnTo>
                      <a:lnTo>
                        <a:pt x="1006" y="1367"/>
                      </a:lnTo>
                      <a:lnTo>
                        <a:pt x="1152" y="1505"/>
                      </a:lnTo>
                      <a:lnTo>
                        <a:pt x="1118" y="1623"/>
                      </a:lnTo>
                      <a:lnTo>
                        <a:pt x="1077" y="1655"/>
                      </a:lnTo>
                      <a:lnTo>
                        <a:pt x="1206" y="1785"/>
                      </a:lnTo>
                      <a:lnTo>
                        <a:pt x="1139" y="1945"/>
                      </a:lnTo>
                      <a:lnTo>
                        <a:pt x="1145" y="1989"/>
                      </a:lnTo>
                      <a:lnTo>
                        <a:pt x="1087" y="2021"/>
                      </a:lnTo>
                      <a:lnTo>
                        <a:pt x="1041" y="2185"/>
                      </a:lnTo>
                      <a:lnTo>
                        <a:pt x="946" y="2143"/>
                      </a:lnTo>
                      <a:lnTo>
                        <a:pt x="943" y="2413"/>
                      </a:lnTo>
                      <a:lnTo>
                        <a:pt x="858" y="2409"/>
                      </a:lnTo>
                      <a:lnTo>
                        <a:pt x="753" y="2541"/>
                      </a:lnTo>
                      <a:lnTo>
                        <a:pt x="659" y="2477"/>
                      </a:lnTo>
                      <a:lnTo>
                        <a:pt x="669" y="2772"/>
                      </a:lnTo>
                      <a:lnTo>
                        <a:pt x="657" y="2862"/>
                      </a:lnTo>
                      <a:lnTo>
                        <a:pt x="605" y="2924"/>
                      </a:lnTo>
                      <a:lnTo>
                        <a:pt x="422" y="2880"/>
                      </a:lnTo>
                      <a:lnTo>
                        <a:pt x="378" y="2898"/>
                      </a:lnTo>
                      <a:lnTo>
                        <a:pt x="361" y="2996"/>
                      </a:lnTo>
                      <a:lnTo>
                        <a:pt x="265" y="2970"/>
                      </a:lnTo>
                      <a:lnTo>
                        <a:pt x="236" y="2898"/>
                      </a:lnTo>
                      <a:lnTo>
                        <a:pt x="230" y="2924"/>
                      </a:lnTo>
                      <a:lnTo>
                        <a:pt x="150" y="2978"/>
                      </a:lnTo>
                      <a:lnTo>
                        <a:pt x="128" y="2898"/>
                      </a:lnTo>
                      <a:lnTo>
                        <a:pt x="0" y="3204"/>
                      </a:lnTo>
                      <a:lnTo>
                        <a:pt x="35" y="3372"/>
                      </a:lnTo>
                      <a:lnTo>
                        <a:pt x="168" y="3488"/>
                      </a:lnTo>
                      <a:lnTo>
                        <a:pt x="200" y="3650"/>
                      </a:lnTo>
                      <a:lnTo>
                        <a:pt x="203" y="3744"/>
                      </a:lnTo>
                      <a:lnTo>
                        <a:pt x="170" y="3814"/>
                      </a:lnTo>
                      <a:lnTo>
                        <a:pt x="206" y="3892"/>
                      </a:lnTo>
                      <a:lnTo>
                        <a:pt x="189" y="3980"/>
                      </a:lnTo>
                      <a:lnTo>
                        <a:pt x="140" y="3998"/>
                      </a:lnTo>
                      <a:lnTo>
                        <a:pt x="153" y="4176"/>
                      </a:lnTo>
                      <a:lnTo>
                        <a:pt x="204" y="4222"/>
                      </a:lnTo>
                      <a:lnTo>
                        <a:pt x="254" y="4184"/>
                      </a:lnTo>
                      <a:lnTo>
                        <a:pt x="328" y="4358"/>
                      </a:lnTo>
                      <a:lnTo>
                        <a:pt x="214" y="4362"/>
                      </a:lnTo>
                      <a:lnTo>
                        <a:pt x="194" y="4442"/>
                      </a:lnTo>
                      <a:lnTo>
                        <a:pt x="67" y="4524"/>
                      </a:lnTo>
                      <a:lnTo>
                        <a:pt x="65" y="4524"/>
                      </a:lnTo>
                      <a:lnTo>
                        <a:pt x="68" y="4526"/>
                      </a:lnTo>
                      <a:lnTo>
                        <a:pt x="39" y="4673"/>
                      </a:lnTo>
                      <a:lnTo>
                        <a:pt x="173" y="4755"/>
                      </a:lnTo>
                      <a:lnTo>
                        <a:pt x="209" y="4929"/>
                      </a:lnTo>
                      <a:lnTo>
                        <a:pt x="258" y="4935"/>
                      </a:lnTo>
                      <a:lnTo>
                        <a:pt x="327" y="4811"/>
                      </a:lnTo>
                      <a:lnTo>
                        <a:pt x="375" y="4807"/>
                      </a:lnTo>
                      <a:lnTo>
                        <a:pt x="520" y="4871"/>
                      </a:lnTo>
                      <a:lnTo>
                        <a:pt x="590" y="4981"/>
                      </a:lnTo>
                      <a:lnTo>
                        <a:pt x="686" y="4967"/>
                      </a:lnTo>
                      <a:lnTo>
                        <a:pt x="686" y="4877"/>
                      </a:lnTo>
                      <a:lnTo>
                        <a:pt x="810" y="4747"/>
                      </a:lnTo>
                      <a:lnTo>
                        <a:pt x="906" y="4713"/>
                      </a:lnTo>
                      <a:lnTo>
                        <a:pt x="1038" y="4785"/>
                      </a:lnTo>
                      <a:lnTo>
                        <a:pt x="949" y="4564"/>
                      </a:lnTo>
                      <a:lnTo>
                        <a:pt x="943" y="4026"/>
                      </a:lnTo>
                      <a:lnTo>
                        <a:pt x="950" y="3724"/>
                      </a:lnTo>
                      <a:lnTo>
                        <a:pt x="1037" y="3398"/>
                      </a:lnTo>
                      <a:lnTo>
                        <a:pt x="1076" y="3314"/>
                      </a:lnTo>
                      <a:lnTo>
                        <a:pt x="1161" y="3190"/>
                      </a:lnTo>
                      <a:lnTo>
                        <a:pt x="1265" y="3190"/>
                      </a:lnTo>
                      <a:lnTo>
                        <a:pt x="1366" y="2966"/>
                      </a:lnTo>
                      <a:lnTo>
                        <a:pt x="1534" y="2724"/>
                      </a:lnTo>
                      <a:lnTo>
                        <a:pt x="1663" y="2653"/>
                      </a:lnTo>
                      <a:lnTo>
                        <a:pt x="1708" y="2802"/>
                      </a:lnTo>
                      <a:lnTo>
                        <a:pt x="1748" y="2822"/>
                      </a:lnTo>
                      <a:lnTo>
                        <a:pt x="1749" y="2818"/>
                      </a:lnTo>
                      <a:lnTo>
                        <a:pt x="1750" y="2820"/>
                      </a:lnTo>
                      <a:lnTo>
                        <a:pt x="1807" y="2637"/>
                      </a:lnTo>
                      <a:lnTo>
                        <a:pt x="1895" y="2585"/>
                      </a:lnTo>
                      <a:lnTo>
                        <a:pt x="1880" y="2505"/>
                      </a:lnTo>
                      <a:lnTo>
                        <a:pt x="1944" y="2357"/>
                      </a:lnTo>
                      <a:lnTo>
                        <a:pt x="1995" y="2383"/>
                      </a:lnTo>
                      <a:lnTo>
                        <a:pt x="2024" y="2059"/>
                      </a:lnTo>
                      <a:lnTo>
                        <a:pt x="2154" y="1781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6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531" y="6836"/>
                  <a:ext cx="1755" cy="10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700"/>
                    </a:lnSpc>
                    <a:spcAft>
                      <a:spcPts val="60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 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Languedoc-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Roussillon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18" name="Group 38"/>
              <p:cNvGrpSpPr>
                <a:grpSpLocks/>
              </p:cNvGrpSpPr>
              <p:nvPr/>
            </p:nvGrpSpPr>
            <p:grpSpPr bwMode="auto">
              <a:xfrm>
                <a:off x="5769" y="5543"/>
                <a:ext cx="2531" cy="1980"/>
                <a:chOff x="5769" y="5543"/>
                <a:chExt cx="2531" cy="1980"/>
              </a:xfrm>
              <a:grpFill/>
            </p:grpSpPr>
            <p:grpSp>
              <p:nvGrpSpPr>
                <p:cNvPr id="255" name="Group 40"/>
                <p:cNvGrpSpPr>
                  <a:grpSpLocks/>
                </p:cNvGrpSpPr>
                <p:nvPr/>
              </p:nvGrpSpPr>
              <p:grpSpPr bwMode="auto">
                <a:xfrm>
                  <a:off x="5769" y="5543"/>
                  <a:ext cx="2357" cy="1980"/>
                  <a:chOff x="5769" y="5543"/>
                  <a:chExt cx="2357" cy="1980"/>
                </a:xfrm>
                <a:grpFill/>
              </p:grpSpPr>
              <p:sp>
                <p:nvSpPr>
                  <p:cNvPr id="257" name="Freeform 42"/>
                  <p:cNvSpPr>
                    <a:spLocks noEditPoints="1"/>
                  </p:cNvSpPr>
                  <p:nvPr/>
                </p:nvSpPr>
                <p:spPr bwMode="auto">
                  <a:xfrm>
                    <a:off x="5769" y="5543"/>
                    <a:ext cx="2357" cy="1980"/>
                  </a:xfrm>
                  <a:custGeom>
                    <a:avLst/>
                    <a:gdLst>
                      <a:gd name="T0" fmla="*/ 1318 w 2357"/>
                      <a:gd name="T1" fmla="*/ 62 h 3960"/>
                      <a:gd name="T2" fmla="*/ 1380 w 2357"/>
                      <a:gd name="T3" fmla="*/ 130 h 3960"/>
                      <a:gd name="T4" fmla="*/ 1140 w 2357"/>
                      <a:gd name="T5" fmla="*/ 151 h 3960"/>
                      <a:gd name="T6" fmla="*/ 1042 w 2357"/>
                      <a:gd name="T7" fmla="*/ 182 h 3960"/>
                      <a:gd name="T8" fmla="*/ 1023 w 2357"/>
                      <a:gd name="T9" fmla="*/ 231 h 3960"/>
                      <a:gd name="T10" fmla="*/ 896 w 2357"/>
                      <a:gd name="T11" fmla="*/ 285 h 3960"/>
                      <a:gd name="T12" fmla="*/ 904 w 2357"/>
                      <a:gd name="T13" fmla="*/ 322 h 3960"/>
                      <a:gd name="T14" fmla="*/ 791 w 2357"/>
                      <a:gd name="T15" fmla="*/ 350 h 3960"/>
                      <a:gd name="T16" fmla="*/ 967 w 2357"/>
                      <a:gd name="T17" fmla="*/ 413 h 3960"/>
                      <a:gd name="T18" fmla="*/ 912 w 2357"/>
                      <a:gd name="T19" fmla="*/ 452 h 3960"/>
                      <a:gd name="T20" fmla="*/ 767 w 2357"/>
                      <a:gd name="T21" fmla="*/ 471 h 3960"/>
                      <a:gd name="T22" fmla="*/ 624 w 2357"/>
                      <a:gd name="T23" fmla="*/ 443 h 3960"/>
                      <a:gd name="T24" fmla="*/ 576 w 2357"/>
                      <a:gd name="T25" fmla="*/ 415 h 3960"/>
                      <a:gd name="T26" fmla="*/ 406 w 2357"/>
                      <a:gd name="T27" fmla="*/ 435 h 3960"/>
                      <a:gd name="T28" fmla="*/ 263 w 2357"/>
                      <a:gd name="T29" fmla="*/ 397 h 3960"/>
                      <a:gd name="T30" fmla="*/ 303 w 2357"/>
                      <a:gd name="T31" fmla="*/ 459 h 3960"/>
                      <a:gd name="T32" fmla="*/ 404 w 2357"/>
                      <a:gd name="T33" fmla="*/ 550 h 3960"/>
                      <a:gd name="T34" fmla="*/ 245 w 2357"/>
                      <a:gd name="T35" fmla="*/ 700 h 3960"/>
                      <a:gd name="T36" fmla="*/ 130 w 2357"/>
                      <a:gd name="T37" fmla="*/ 731 h 3960"/>
                      <a:gd name="T38" fmla="*/ 57 w 2357"/>
                      <a:gd name="T39" fmla="*/ 764 h 3960"/>
                      <a:gd name="T40" fmla="*/ 4 w 2357"/>
                      <a:gd name="T41" fmla="*/ 810 h 3960"/>
                      <a:gd name="T42" fmla="*/ 256 w 2357"/>
                      <a:gd name="T43" fmla="*/ 833 h 3960"/>
                      <a:gd name="T44" fmla="*/ 305 w 2357"/>
                      <a:gd name="T45" fmla="*/ 860 h 3960"/>
                      <a:gd name="T46" fmla="*/ 420 w 2357"/>
                      <a:gd name="T47" fmla="*/ 834 h 3960"/>
                      <a:gd name="T48" fmla="*/ 482 w 2357"/>
                      <a:gd name="T49" fmla="*/ 817 h 3960"/>
                      <a:gd name="T50" fmla="*/ 755 w 2357"/>
                      <a:gd name="T51" fmla="*/ 847 h 3960"/>
                      <a:gd name="T52" fmla="*/ 965 w 2357"/>
                      <a:gd name="T53" fmla="*/ 932 h 3960"/>
                      <a:gd name="T54" fmla="*/ 1102 w 2357"/>
                      <a:gd name="T55" fmla="*/ 954 h 3960"/>
                      <a:gd name="T56" fmla="*/ 1234 w 2357"/>
                      <a:gd name="T57" fmla="*/ 956 h 3960"/>
                      <a:gd name="T58" fmla="*/ 1343 w 2357"/>
                      <a:gd name="T59" fmla="*/ 990 h 3960"/>
                      <a:gd name="T60" fmla="*/ 1488 w 2357"/>
                      <a:gd name="T61" fmla="*/ 957 h 3960"/>
                      <a:gd name="T62" fmla="*/ 1575 w 2357"/>
                      <a:gd name="T63" fmla="*/ 926 h 3960"/>
                      <a:gd name="T64" fmla="*/ 1674 w 2357"/>
                      <a:gd name="T65" fmla="*/ 910 h 3960"/>
                      <a:gd name="T66" fmla="*/ 1654 w 2357"/>
                      <a:gd name="T67" fmla="*/ 856 h 3960"/>
                      <a:gd name="T68" fmla="*/ 1831 w 2357"/>
                      <a:gd name="T69" fmla="*/ 788 h 3960"/>
                      <a:gd name="T70" fmla="*/ 1985 w 2357"/>
                      <a:gd name="T71" fmla="*/ 709 h 3960"/>
                      <a:gd name="T72" fmla="*/ 2223 w 2357"/>
                      <a:gd name="T73" fmla="*/ 617 h 3960"/>
                      <a:gd name="T74" fmla="*/ 2325 w 2357"/>
                      <a:gd name="T75" fmla="*/ 495 h 3960"/>
                      <a:gd name="T76" fmla="*/ 2295 w 2357"/>
                      <a:gd name="T77" fmla="*/ 422 h 3960"/>
                      <a:gd name="T78" fmla="*/ 1973 w 2357"/>
                      <a:gd name="T79" fmla="*/ 417 h 3960"/>
                      <a:gd name="T80" fmla="*/ 1780 w 2357"/>
                      <a:gd name="T81" fmla="*/ 349 h 3960"/>
                      <a:gd name="T82" fmla="*/ 1749 w 2357"/>
                      <a:gd name="T83" fmla="*/ 270 h 3960"/>
                      <a:gd name="T84" fmla="*/ 1804 w 2357"/>
                      <a:gd name="T85" fmla="*/ 210 h 3960"/>
                      <a:gd name="T86" fmla="*/ 1889 w 2357"/>
                      <a:gd name="T87" fmla="*/ 193 h 3960"/>
                      <a:gd name="T88" fmla="*/ 1738 w 2357"/>
                      <a:gd name="T89" fmla="*/ 119 h 3960"/>
                      <a:gd name="T90" fmla="*/ 1646 w 2357"/>
                      <a:gd name="T91" fmla="*/ 43 h 3960"/>
                      <a:gd name="T92" fmla="*/ 1568 w 2357"/>
                      <a:gd name="T93" fmla="*/ 3 h 3960"/>
                      <a:gd name="T94" fmla="*/ 1436 w 2357"/>
                      <a:gd name="T95" fmla="*/ 27 h 3960"/>
                      <a:gd name="T96" fmla="*/ 1292 w 2357"/>
                      <a:gd name="T97" fmla="*/ 30 h 3960"/>
                      <a:gd name="T98" fmla="*/ 603 w 2357"/>
                      <a:gd name="T99" fmla="*/ 828 h 3960"/>
                      <a:gd name="T100" fmla="*/ 541 w 2357"/>
                      <a:gd name="T101" fmla="*/ 771 h 3960"/>
                      <a:gd name="T102" fmla="*/ 636 w 2357"/>
                      <a:gd name="T103" fmla="*/ 801 h 3960"/>
                      <a:gd name="T104" fmla="*/ 653 w 2357"/>
                      <a:gd name="T105" fmla="*/ 820 h 3960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2357"/>
                      <a:gd name="T160" fmla="*/ 0 h 3960"/>
                      <a:gd name="T161" fmla="*/ 2357 w 2357"/>
                      <a:gd name="T162" fmla="*/ 3960 h 3960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2357" h="3960">
                        <a:moveTo>
                          <a:pt x="1292" y="118"/>
                        </a:moveTo>
                        <a:lnTo>
                          <a:pt x="1318" y="246"/>
                        </a:lnTo>
                        <a:lnTo>
                          <a:pt x="1387" y="340"/>
                        </a:lnTo>
                        <a:lnTo>
                          <a:pt x="1380" y="520"/>
                        </a:lnTo>
                        <a:lnTo>
                          <a:pt x="1333" y="486"/>
                        </a:lnTo>
                        <a:lnTo>
                          <a:pt x="1140" y="602"/>
                        </a:lnTo>
                        <a:lnTo>
                          <a:pt x="1126" y="690"/>
                        </a:lnTo>
                        <a:lnTo>
                          <a:pt x="1042" y="726"/>
                        </a:lnTo>
                        <a:lnTo>
                          <a:pt x="1027" y="820"/>
                        </a:lnTo>
                        <a:lnTo>
                          <a:pt x="1023" y="922"/>
                        </a:lnTo>
                        <a:lnTo>
                          <a:pt x="934" y="932"/>
                        </a:lnTo>
                        <a:lnTo>
                          <a:pt x="896" y="1140"/>
                        </a:lnTo>
                        <a:lnTo>
                          <a:pt x="942" y="1208"/>
                        </a:lnTo>
                        <a:lnTo>
                          <a:pt x="904" y="1285"/>
                        </a:lnTo>
                        <a:lnTo>
                          <a:pt x="840" y="1241"/>
                        </a:lnTo>
                        <a:lnTo>
                          <a:pt x="791" y="1397"/>
                        </a:lnTo>
                        <a:lnTo>
                          <a:pt x="813" y="1477"/>
                        </a:lnTo>
                        <a:lnTo>
                          <a:pt x="967" y="1651"/>
                        </a:lnTo>
                        <a:lnTo>
                          <a:pt x="964" y="1797"/>
                        </a:lnTo>
                        <a:lnTo>
                          <a:pt x="912" y="1807"/>
                        </a:lnTo>
                        <a:lnTo>
                          <a:pt x="847" y="1951"/>
                        </a:lnTo>
                        <a:lnTo>
                          <a:pt x="767" y="1881"/>
                        </a:lnTo>
                        <a:lnTo>
                          <a:pt x="766" y="1795"/>
                        </a:lnTo>
                        <a:lnTo>
                          <a:pt x="624" y="1769"/>
                        </a:lnTo>
                        <a:lnTo>
                          <a:pt x="616" y="1593"/>
                        </a:lnTo>
                        <a:lnTo>
                          <a:pt x="576" y="1659"/>
                        </a:lnTo>
                        <a:lnTo>
                          <a:pt x="539" y="1615"/>
                        </a:lnTo>
                        <a:lnTo>
                          <a:pt x="406" y="1737"/>
                        </a:lnTo>
                        <a:lnTo>
                          <a:pt x="352" y="1605"/>
                        </a:lnTo>
                        <a:lnTo>
                          <a:pt x="263" y="1585"/>
                        </a:lnTo>
                        <a:lnTo>
                          <a:pt x="264" y="1697"/>
                        </a:lnTo>
                        <a:lnTo>
                          <a:pt x="303" y="1833"/>
                        </a:lnTo>
                        <a:lnTo>
                          <a:pt x="307" y="2001"/>
                        </a:lnTo>
                        <a:lnTo>
                          <a:pt x="404" y="2197"/>
                        </a:lnTo>
                        <a:lnTo>
                          <a:pt x="274" y="2475"/>
                        </a:lnTo>
                        <a:lnTo>
                          <a:pt x="245" y="2799"/>
                        </a:lnTo>
                        <a:lnTo>
                          <a:pt x="194" y="2773"/>
                        </a:lnTo>
                        <a:lnTo>
                          <a:pt x="130" y="2921"/>
                        </a:lnTo>
                        <a:lnTo>
                          <a:pt x="145" y="3001"/>
                        </a:lnTo>
                        <a:lnTo>
                          <a:pt x="57" y="3053"/>
                        </a:lnTo>
                        <a:lnTo>
                          <a:pt x="0" y="3236"/>
                        </a:lnTo>
                        <a:lnTo>
                          <a:pt x="4" y="3240"/>
                        </a:lnTo>
                        <a:lnTo>
                          <a:pt x="226" y="3254"/>
                        </a:lnTo>
                        <a:lnTo>
                          <a:pt x="256" y="3330"/>
                        </a:lnTo>
                        <a:lnTo>
                          <a:pt x="249" y="3414"/>
                        </a:lnTo>
                        <a:lnTo>
                          <a:pt x="305" y="3440"/>
                        </a:lnTo>
                        <a:lnTo>
                          <a:pt x="453" y="3408"/>
                        </a:lnTo>
                        <a:lnTo>
                          <a:pt x="420" y="3336"/>
                        </a:lnTo>
                        <a:lnTo>
                          <a:pt x="440" y="3258"/>
                        </a:lnTo>
                        <a:lnTo>
                          <a:pt x="482" y="3266"/>
                        </a:lnTo>
                        <a:lnTo>
                          <a:pt x="551" y="3434"/>
                        </a:lnTo>
                        <a:lnTo>
                          <a:pt x="755" y="3388"/>
                        </a:lnTo>
                        <a:lnTo>
                          <a:pt x="815" y="3656"/>
                        </a:lnTo>
                        <a:lnTo>
                          <a:pt x="965" y="3728"/>
                        </a:lnTo>
                        <a:lnTo>
                          <a:pt x="1006" y="3704"/>
                        </a:lnTo>
                        <a:lnTo>
                          <a:pt x="1102" y="3816"/>
                        </a:lnTo>
                        <a:lnTo>
                          <a:pt x="1098" y="3904"/>
                        </a:lnTo>
                        <a:lnTo>
                          <a:pt x="1234" y="3824"/>
                        </a:lnTo>
                        <a:lnTo>
                          <a:pt x="1325" y="3872"/>
                        </a:lnTo>
                        <a:lnTo>
                          <a:pt x="1343" y="3960"/>
                        </a:lnTo>
                        <a:lnTo>
                          <a:pt x="1374" y="3790"/>
                        </a:lnTo>
                        <a:lnTo>
                          <a:pt x="1488" y="3828"/>
                        </a:lnTo>
                        <a:lnTo>
                          <a:pt x="1488" y="3742"/>
                        </a:lnTo>
                        <a:lnTo>
                          <a:pt x="1575" y="3702"/>
                        </a:lnTo>
                        <a:lnTo>
                          <a:pt x="1616" y="3628"/>
                        </a:lnTo>
                        <a:lnTo>
                          <a:pt x="1674" y="3638"/>
                        </a:lnTo>
                        <a:lnTo>
                          <a:pt x="1708" y="3474"/>
                        </a:lnTo>
                        <a:lnTo>
                          <a:pt x="1654" y="3422"/>
                        </a:lnTo>
                        <a:lnTo>
                          <a:pt x="1748" y="3172"/>
                        </a:lnTo>
                        <a:lnTo>
                          <a:pt x="1831" y="3152"/>
                        </a:lnTo>
                        <a:lnTo>
                          <a:pt x="1897" y="2917"/>
                        </a:lnTo>
                        <a:lnTo>
                          <a:pt x="1985" y="2833"/>
                        </a:lnTo>
                        <a:lnTo>
                          <a:pt x="2002" y="2707"/>
                        </a:lnTo>
                        <a:lnTo>
                          <a:pt x="2223" y="2467"/>
                        </a:lnTo>
                        <a:lnTo>
                          <a:pt x="2230" y="2243"/>
                        </a:lnTo>
                        <a:lnTo>
                          <a:pt x="2325" y="1981"/>
                        </a:lnTo>
                        <a:lnTo>
                          <a:pt x="2357" y="1845"/>
                        </a:lnTo>
                        <a:lnTo>
                          <a:pt x="2295" y="1685"/>
                        </a:lnTo>
                        <a:lnTo>
                          <a:pt x="2113" y="1815"/>
                        </a:lnTo>
                        <a:lnTo>
                          <a:pt x="1973" y="1665"/>
                        </a:lnTo>
                        <a:lnTo>
                          <a:pt x="1876" y="1627"/>
                        </a:lnTo>
                        <a:lnTo>
                          <a:pt x="1780" y="1395"/>
                        </a:lnTo>
                        <a:lnTo>
                          <a:pt x="1809" y="1245"/>
                        </a:lnTo>
                        <a:lnTo>
                          <a:pt x="1749" y="1078"/>
                        </a:lnTo>
                        <a:lnTo>
                          <a:pt x="1783" y="1024"/>
                        </a:lnTo>
                        <a:lnTo>
                          <a:pt x="1804" y="838"/>
                        </a:lnTo>
                        <a:lnTo>
                          <a:pt x="1834" y="768"/>
                        </a:lnTo>
                        <a:lnTo>
                          <a:pt x="1889" y="772"/>
                        </a:lnTo>
                        <a:lnTo>
                          <a:pt x="1831" y="484"/>
                        </a:lnTo>
                        <a:lnTo>
                          <a:pt x="1738" y="476"/>
                        </a:lnTo>
                        <a:lnTo>
                          <a:pt x="1658" y="374"/>
                        </a:lnTo>
                        <a:lnTo>
                          <a:pt x="1646" y="172"/>
                        </a:lnTo>
                        <a:lnTo>
                          <a:pt x="1603" y="168"/>
                        </a:lnTo>
                        <a:lnTo>
                          <a:pt x="1568" y="10"/>
                        </a:lnTo>
                        <a:lnTo>
                          <a:pt x="1466" y="48"/>
                        </a:lnTo>
                        <a:lnTo>
                          <a:pt x="1436" y="108"/>
                        </a:lnTo>
                        <a:lnTo>
                          <a:pt x="1316" y="0"/>
                        </a:lnTo>
                        <a:lnTo>
                          <a:pt x="1292" y="118"/>
                        </a:lnTo>
                        <a:close/>
                        <a:moveTo>
                          <a:pt x="653" y="3278"/>
                        </a:moveTo>
                        <a:lnTo>
                          <a:pt x="603" y="3312"/>
                        </a:lnTo>
                        <a:lnTo>
                          <a:pt x="532" y="3180"/>
                        </a:lnTo>
                        <a:lnTo>
                          <a:pt x="541" y="3081"/>
                        </a:lnTo>
                        <a:lnTo>
                          <a:pt x="603" y="3081"/>
                        </a:lnTo>
                        <a:lnTo>
                          <a:pt x="636" y="3204"/>
                        </a:lnTo>
                        <a:lnTo>
                          <a:pt x="686" y="3162"/>
                        </a:lnTo>
                        <a:lnTo>
                          <a:pt x="653" y="3278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FR"/>
                  </a:p>
                </p:txBody>
              </p:sp>
              <p:sp>
                <p:nvSpPr>
                  <p:cNvPr id="258" name="Freeform 41"/>
                  <p:cNvSpPr>
                    <a:spLocks/>
                  </p:cNvSpPr>
                  <p:nvPr/>
                </p:nvSpPr>
                <p:spPr bwMode="auto">
                  <a:xfrm>
                    <a:off x="6185" y="6234"/>
                    <a:ext cx="129" cy="116"/>
                  </a:xfrm>
                  <a:custGeom>
                    <a:avLst/>
                    <a:gdLst>
                      <a:gd name="T0" fmla="*/ 129 w 129"/>
                      <a:gd name="T1" fmla="*/ 21 h 232"/>
                      <a:gd name="T2" fmla="*/ 60 w 129"/>
                      <a:gd name="T3" fmla="*/ 0 h 232"/>
                      <a:gd name="T4" fmla="*/ 20 w 129"/>
                      <a:gd name="T5" fmla="*/ 18 h 232"/>
                      <a:gd name="T6" fmla="*/ 0 w 129"/>
                      <a:gd name="T7" fmla="*/ 41 h 232"/>
                      <a:gd name="T8" fmla="*/ 30 w 129"/>
                      <a:gd name="T9" fmla="*/ 58 h 232"/>
                      <a:gd name="T10" fmla="*/ 92 w 129"/>
                      <a:gd name="T11" fmla="*/ 49 h 232"/>
                      <a:gd name="T12" fmla="*/ 129 w 129"/>
                      <a:gd name="T13" fmla="*/ 21 h 23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29"/>
                      <a:gd name="T22" fmla="*/ 0 h 232"/>
                      <a:gd name="T23" fmla="*/ 129 w 129"/>
                      <a:gd name="T24" fmla="*/ 232 h 23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29" h="232">
                        <a:moveTo>
                          <a:pt x="129" y="84"/>
                        </a:moveTo>
                        <a:lnTo>
                          <a:pt x="60" y="0"/>
                        </a:lnTo>
                        <a:lnTo>
                          <a:pt x="20" y="70"/>
                        </a:lnTo>
                        <a:lnTo>
                          <a:pt x="0" y="164"/>
                        </a:lnTo>
                        <a:lnTo>
                          <a:pt x="30" y="232"/>
                        </a:lnTo>
                        <a:lnTo>
                          <a:pt x="92" y="194"/>
                        </a:lnTo>
                        <a:lnTo>
                          <a:pt x="129" y="84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rgbClr val="9BBB59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FR"/>
                  </a:p>
                </p:txBody>
              </p:sp>
            </p:grpSp>
            <p:sp>
              <p:nvSpPr>
                <p:cNvPr id="256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6035" y="6519"/>
                  <a:ext cx="2265" cy="7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Provence Alpes 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Côte d’Azur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19" name="Group 35"/>
              <p:cNvGrpSpPr>
                <a:grpSpLocks/>
              </p:cNvGrpSpPr>
              <p:nvPr/>
            </p:nvGrpSpPr>
            <p:grpSpPr bwMode="auto">
              <a:xfrm>
                <a:off x="2999" y="2011"/>
                <a:ext cx="1954" cy="2444"/>
                <a:chOff x="2999" y="2011"/>
                <a:chExt cx="1954" cy="2444"/>
              </a:xfrm>
              <a:grpFill/>
            </p:grpSpPr>
            <p:sp>
              <p:nvSpPr>
                <p:cNvPr id="253" name="Freeform 37"/>
                <p:cNvSpPr>
                  <a:spLocks/>
                </p:cNvSpPr>
                <p:nvPr/>
              </p:nvSpPr>
              <p:spPr bwMode="auto">
                <a:xfrm>
                  <a:off x="2999" y="2011"/>
                  <a:ext cx="1954" cy="2444"/>
                </a:xfrm>
                <a:custGeom>
                  <a:avLst/>
                  <a:gdLst>
                    <a:gd name="T0" fmla="*/ 1108 w 1954"/>
                    <a:gd name="T1" fmla="*/ 175 h 4887"/>
                    <a:gd name="T2" fmla="*/ 1005 w 1954"/>
                    <a:gd name="T3" fmla="*/ 50 h 4887"/>
                    <a:gd name="T4" fmla="*/ 858 w 1954"/>
                    <a:gd name="T5" fmla="*/ 53 h 4887"/>
                    <a:gd name="T6" fmla="*/ 770 w 1954"/>
                    <a:gd name="T7" fmla="*/ 84 h 4887"/>
                    <a:gd name="T8" fmla="*/ 645 w 1954"/>
                    <a:gd name="T9" fmla="*/ 97 h 4887"/>
                    <a:gd name="T10" fmla="*/ 516 w 1954"/>
                    <a:gd name="T11" fmla="*/ 125 h 4887"/>
                    <a:gd name="T12" fmla="*/ 591 w 1954"/>
                    <a:gd name="T13" fmla="*/ 183 h 4887"/>
                    <a:gd name="T14" fmla="*/ 482 w 1954"/>
                    <a:gd name="T15" fmla="*/ 292 h 4887"/>
                    <a:gd name="T16" fmla="*/ 497 w 1954"/>
                    <a:gd name="T17" fmla="*/ 349 h 4887"/>
                    <a:gd name="T18" fmla="*/ 523 w 1954"/>
                    <a:gd name="T19" fmla="*/ 392 h 4887"/>
                    <a:gd name="T20" fmla="*/ 520 w 1954"/>
                    <a:gd name="T21" fmla="*/ 426 h 4887"/>
                    <a:gd name="T22" fmla="*/ 429 w 1954"/>
                    <a:gd name="T23" fmla="*/ 549 h 4887"/>
                    <a:gd name="T24" fmla="*/ 372 w 1954"/>
                    <a:gd name="T25" fmla="*/ 583 h 4887"/>
                    <a:gd name="T26" fmla="*/ 211 w 1954"/>
                    <a:gd name="T27" fmla="*/ 616 h 4887"/>
                    <a:gd name="T28" fmla="*/ 124 w 1954"/>
                    <a:gd name="T29" fmla="*/ 621 h 4887"/>
                    <a:gd name="T30" fmla="*/ 88 w 1954"/>
                    <a:gd name="T31" fmla="*/ 710 h 4887"/>
                    <a:gd name="T32" fmla="*/ 1 w 1954"/>
                    <a:gd name="T33" fmla="*/ 828 h 4887"/>
                    <a:gd name="T34" fmla="*/ 88 w 1954"/>
                    <a:gd name="T35" fmla="*/ 877 h 4887"/>
                    <a:gd name="T36" fmla="*/ 153 w 1954"/>
                    <a:gd name="T37" fmla="*/ 921 h 4887"/>
                    <a:gd name="T38" fmla="*/ 348 w 1954"/>
                    <a:gd name="T39" fmla="*/ 929 h 4887"/>
                    <a:gd name="T40" fmla="*/ 408 w 1954"/>
                    <a:gd name="T41" fmla="*/ 930 h 4887"/>
                    <a:gd name="T42" fmla="*/ 552 w 1954"/>
                    <a:gd name="T43" fmla="*/ 1054 h 4887"/>
                    <a:gd name="T44" fmla="*/ 611 w 1954"/>
                    <a:gd name="T45" fmla="*/ 1131 h 4887"/>
                    <a:gd name="T46" fmla="*/ 695 w 1954"/>
                    <a:gd name="T47" fmla="*/ 1172 h 4887"/>
                    <a:gd name="T48" fmla="*/ 712 w 1954"/>
                    <a:gd name="T49" fmla="*/ 1204 h 4887"/>
                    <a:gd name="T50" fmla="*/ 840 w 1954"/>
                    <a:gd name="T51" fmla="*/ 1204 h 4887"/>
                    <a:gd name="T52" fmla="*/ 909 w 1954"/>
                    <a:gd name="T53" fmla="*/ 1201 h 4887"/>
                    <a:gd name="T54" fmla="*/ 1114 w 1954"/>
                    <a:gd name="T55" fmla="*/ 1173 h 4887"/>
                    <a:gd name="T56" fmla="*/ 1357 w 1954"/>
                    <a:gd name="T57" fmla="*/ 1188 h 4887"/>
                    <a:gd name="T58" fmla="*/ 1485 w 1954"/>
                    <a:gd name="T59" fmla="*/ 1144 h 4887"/>
                    <a:gd name="T60" fmla="*/ 1644 w 1954"/>
                    <a:gd name="T61" fmla="*/ 1118 h 4887"/>
                    <a:gd name="T62" fmla="*/ 1654 w 1954"/>
                    <a:gd name="T63" fmla="*/ 1063 h 4887"/>
                    <a:gd name="T64" fmla="*/ 1855 w 1954"/>
                    <a:gd name="T65" fmla="*/ 1012 h 4887"/>
                    <a:gd name="T66" fmla="*/ 1938 w 1954"/>
                    <a:gd name="T67" fmla="*/ 944 h 4887"/>
                    <a:gd name="T68" fmla="*/ 1907 w 1954"/>
                    <a:gd name="T69" fmla="*/ 884 h 4887"/>
                    <a:gd name="T70" fmla="*/ 1855 w 1954"/>
                    <a:gd name="T71" fmla="*/ 781 h 4887"/>
                    <a:gd name="T72" fmla="*/ 1841 w 1954"/>
                    <a:gd name="T73" fmla="*/ 720 h 4887"/>
                    <a:gd name="T74" fmla="*/ 1833 w 1954"/>
                    <a:gd name="T75" fmla="*/ 652 h 4887"/>
                    <a:gd name="T76" fmla="*/ 1842 w 1954"/>
                    <a:gd name="T77" fmla="*/ 594 h 4887"/>
                    <a:gd name="T78" fmla="*/ 1877 w 1954"/>
                    <a:gd name="T79" fmla="*/ 547 h 4887"/>
                    <a:gd name="T80" fmla="*/ 1885 w 1954"/>
                    <a:gd name="T81" fmla="*/ 507 h 4887"/>
                    <a:gd name="T82" fmla="*/ 1949 w 1954"/>
                    <a:gd name="T83" fmla="*/ 426 h 4887"/>
                    <a:gd name="T84" fmla="*/ 1846 w 1954"/>
                    <a:gd name="T85" fmla="*/ 367 h 4887"/>
                    <a:gd name="T86" fmla="*/ 1535 w 1954"/>
                    <a:gd name="T87" fmla="*/ 383 h 4887"/>
                    <a:gd name="T88" fmla="*/ 1583 w 1954"/>
                    <a:gd name="T89" fmla="*/ 350 h 4887"/>
                    <a:gd name="T90" fmla="*/ 1509 w 1954"/>
                    <a:gd name="T91" fmla="*/ 294 h 4887"/>
                    <a:gd name="T92" fmla="*/ 1410 w 1954"/>
                    <a:gd name="T93" fmla="*/ 303 h 4887"/>
                    <a:gd name="T94" fmla="*/ 1357 w 1954"/>
                    <a:gd name="T95" fmla="*/ 305 h 4887"/>
                    <a:gd name="T96" fmla="*/ 1207 w 1954"/>
                    <a:gd name="T97" fmla="*/ 229 h 4887"/>
                    <a:gd name="T98" fmla="*/ 1127 w 1954"/>
                    <a:gd name="T99" fmla="*/ 218 h 4887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954"/>
                    <a:gd name="T151" fmla="*/ 0 h 4887"/>
                    <a:gd name="T152" fmla="*/ 1954 w 1954"/>
                    <a:gd name="T153" fmla="*/ 4887 h 4887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954" h="4887">
                      <a:moveTo>
                        <a:pt x="1127" y="869"/>
                      </a:moveTo>
                      <a:lnTo>
                        <a:pt x="1108" y="700"/>
                      </a:lnTo>
                      <a:lnTo>
                        <a:pt x="1012" y="530"/>
                      </a:lnTo>
                      <a:lnTo>
                        <a:pt x="1005" y="200"/>
                      </a:lnTo>
                      <a:lnTo>
                        <a:pt x="948" y="0"/>
                      </a:lnTo>
                      <a:lnTo>
                        <a:pt x="858" y="210"/>
                      </a:lnTo>
                      <a:lnTo>
                        <a:pt x="861" y="296"/>
                      </a:lnTo>
                      <a:lnTo>
                        <a:pt x="770" y="336"/>
                      </a:lnTo>
                      <a:lnTo>
                        <a:pt x="726" y="288"/>
                      </a:lnTo>
                      <a:lnTo>
                        <a:pt x="645" y="386"/>
                      </a:lnTo>
                      <a:lnTo>
                        <a:pt x="554" y="418"/>
                      </a:lnTo>
                      <a:lnTo>
                        <a:pt x="516" y="498"/>
                      </a:lnTo>
                      <a:lnTo>
                        <a:pt x="518" y="596"/>
                      </a:lnTo>
                      <a:lnTo>
                        <a:pt x="591" y="729"/>
                      </a:lnTo>
                      <a:lnTo>
                        <a:pt x="595" y="1007"/>
                      </a:lnTo>
                      <a:lnTo>
                        <a:pt x="482" y="1165"/>
                      </a:lnTo>
                      <a:lnTo>
                        <a:pt x="497" y="1393"/>
                      </a:lnTo>
                      <a:lnTo>
                        <a:pt x="497" y="1395"/>
                      </a:lnTo>
                      <a:lnTo>
                        <a:pt x="529" y="1511"/>
                      </a:lnTo>
                      <a:lnTo>
                        <a:pt x="523" y="1567"/>
                      </a:lnTo>
                      <a:lnTo>
                        <a:pt x="493" y="1629"/>
                      </a:lnTo>
                      <a:lnTo>
                        <a:pt x="520" y="1701"/>
                      </a:lnTo>
                      <a:lnTo>
                        <a:pt x="525" y="1867"/>
                      </a:lnTo>
                      <a:lnTo>
                        <a:pt x="429" y="2193"/>
                      </a:lnTo>
                      <a:lnTo>
                        <a:pt x="380" y="2225"/>
                      </a:lnTo>
                      <a:lnTo>
                        <a:pt x="372" y="2331"/>
                      </a:lnTo>
                      <a:lnTo>
                        <a:pt x="254" y="2469"/>
                      </a:lnTo>
                      <a:lnTo>
                        <a:pt x="211" y="2461"/>
                      </a:lnTo>
                      <a:lnTo>
                        <a:pt x="218" y="2561"/>
                      </a:lnTo>
                      <a:lnTo>
                        <a:pt x="124" y="2481"/>
                      </a:lnTo>
                      <a:lnTo>
                        <a:pt x="113" y="2555"/>
                      </a:lnTo>
                      <a:lnTo>
                        <a:pt x="88" y="2840"/>
                      </a:lnTo>
                      <a:lnTo>
                        <a:pt x="0" y="3310"/>
                      </a:lnTo>
                      <a:lnTo>
                        <a:pt x="1" y="3312"/>
                      </a:lnTo>
                      <a:lnTo>
                        <a:pt x="82" y="3410"/>
                      </a:lnTo>
                      <a:lnTo>
                        <a:pt x="88" y="3508"/>
                      </a:lnTo>
                      <a:lnTo>
                        <a:pt x="133" y="3500"/>
                      </a:lnTo>
                      <a:lnTo>
                        <a:pt x="153" y="3684"/>
                      </a:lnTo>
                      <a:lnTo>
                        <a:pt x="195" y="3730"/>
                      </a:lnTo>
                      <a:lnTo>
                        <a:pt x="348" y="3716"/>
                      </a:lnTo>
                      <a:lnTo>
                        <a:pt x="327" y="3626"/>
                      </a:lnTo>
                      <a:lnTo>
                        <a:pt x="408" y="3718"/>
                      </a:lnTo>
                      <a:lnTo>
                        <a:pt x="413" y="3812"/>
                      </a:lnTo>
                      <a:lnTo>
                        <a:pt x="552" y="4214"/>
                      </a:lnTo>
                      <a:lnTo>
                        <a:pt x="540" y="4392"/>
                      </a:lnTo>
                      <a:lnTo>
                        <a:pt x="611" y="4521"/>
                      </a:lnTo>
                      <a:lnTo>
                        <a:pt x="657" y="4521"/>
                      </a:lnTo>
                      <a:lnTo>
                        <a:pt x="695" y="4687"/>
                      </a:lnTo>
                      <a:lnTo>
                        <a:pt x="734" y="4727"/>
                      </a:lnTo>
                      <a:lnTo>
                        <a:pt x="712" y="4815"/>
                      </a:lnTo>
                      <a:lnTo>
                        <a:pt x="751" y="4849"/>
                      </a:lnTo>
                      <a:lnTo>
                        <a:pt x="840" y="4815"/>
                      </a:lnTo>
                      <a:lnTo>
                        <a:pt x="866" y="4887"/>
                      </a:lnTo>
                      <a:lnTo>
                        <a:pt x="909" y="4801"/>
                      </a:lnTo>
                      <a:lnTo>
                        <a:pt x="1084" y="4769"/>
                      </a:lnTo>
                      <a:lnTo>
                        <a:pt x="1114" y="4691"/>
                      </a:lnTo>
                      <a:lnTo>
                        <a:pt x="1315" y="4775"/>
                      </a:lnTo>
                      <a:lnTo>
                        <a:pt x="1357" y="4751"/>
                      </a:lnTo>
                      <a:lnTo>
                        <a:pt x="1431" y="4757"/>
                      </a:lnTo>
                      <a:lnTo>
                        <a:pt x="1485" y="4573"/>
                      </a:lnTo>
                      <a:lnTo>
                        <a:pt x="1619" y="4543"/>
                      </a:lnTo>
                      <a:lnTo>
                        <a:pt x="1644" y="4470"/>
                      </a:lnTo>
                      <a:lnTo>
                        <a:pt x="1619" y="4306"/>
                      </a:lnTo>
                      <a:lnTo>
                        <a:pt x="1654" y="4250"/>
                      </a:lnTo>
                      <a:lnTo>
                        <a:pt x="1783" y="4162"/>
                      </a:lnTo>
                      <a:lnTo>
                        <a:pt x="1855" y="4048"/>
                      </a:lnTo>
                      <a:lnTo>
                        <a:pt x="1917" y="4046"/>
                      </a:lnTo>
                      <a:lnTo>
                        <a:pt x="1938" y="3776"/>
                      </a:lnTo>
                      <a:lnTo>
                        <a:pt x="1942" y="3596"/>
                      </a:lnTo>
                      <a:lnTo>
                        <a:pt x="1907" y="3534"/>
                      </a:lnTo>
                      <a:lnTo>
                        <a:pt x="1904" y="3354"/>
                      </a:lnTo>
                      <a:lnTo>
                        <a:pt x="1855" y="3122"/>
                      </a:lnTo>
                      <a:lnTo>
                        <a:pt x="1815" y="3058"/>
                      </a:lnTo>
                      <a:lnTo>
                        <a:pt x="1841" y="2880"/>
                      </a:lnTo>
                      <a:lnTo>
                        <a:pt x="1811" y="2680"/>
                      </a:lnTo>
                      <a:lnTo>
                        <a:pt x="1833" y="2606"/>
                      </a:lnTo>
                      <a:lnTo>
                        <a:pt x="1876" y="2587"/>
                      </a:lnTo>
                      <a:lnTo>
                        <a:pt x="1842" y="2375"/>
                      </a:lnTo>
                      <a:lnTo>
                        <a:pt x="1796" y="2291"/>
                      </a:lnTo>
                      <a:lnTo>
                        <a:pt x="1877" y="2185"/>
                      </a:lnTo>
                      <a:lnTo>
                        <a:pt x="1901" y="2115"/>
                      </a:lnTo>
                      <a:lnTo>
                        <a:pt x="1885" y="2027"/>
                      </a:lnTo>
                      <a:lnTo>
                        <a:pt x="1954" y="1875"/>
                      </a:lnTo>
                      <a:lnTo>
                        <a:pt x="1949" y="1701"/>
                      </a:lnTo>
                      <a:lnTo>
                        <a:pt x="1847" y="1469"/>
                      </a:lnTo>
                      <a:lnTo>
                        <a:pt x="1846" y="1467"/>
                      </a:lnTo>
                      <a:lnTo>
                        <a:pt x="1675" y="1551"/>
                      </a:lnTo>
                      <a:lnTo>
                        <a:pt x="1535" y="1531"/>
                      </a:lnTo>
                      <a:lnTo>
                        <a:pt x="1574" y="1485"/>
                      </a:lnTo>
                      <a:lnTo>
                        <a:pt x="1583" y="1399"/>
                      </a:lnTo>
                      <a:lnTo>
                        <a:pt x="1520" y="1269"/>
                      </a:lnTo>
                      <a:lnTo>
                        <a:pt x="1509" y="1175"/>
                      </a:lnTo>
                      <a:lnTo>
                        <a:pt x="1452" y="1157"/>
                      </a:lnTo>
                      <a:lnTo>
                        <a:pt x="1410" y="1211"/>
                      </a:lnTo>
                      <a:lnTo>
                        <a:pt x="1386" y="1129"/>
                      </a:lnTo>
                      <a:lnTo>
                        <a:pt x="1357" y="1217"/>
                      </a:lnTo>
                      <a:lnTo>
                        <a:pt x="1252" y="1237"/>
                      </a:lnTo>
                      <a:lnTo>
                        <a:pt x="1207" y="915"/>
                      </a:lnTo>
                      <a:lnTo>
                        <a:pt x="1161" y="935"/>
                      </a:lnTo>
                      <a:lnTo>
                        <a:pt x="1127" y="869"/>
                      </a:lnTo>
                      <a:close/>
                    </a:path>
                  </a:pathLst>
                </a:custGeom>
                <a:solidFill>
                  <a:srgbClr val="D5A7B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5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525" y="3195"/>
                  <a:ext cx="1125" cy="525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Centre</a:t>
                  </a:r>
                  <a:endParaRPr lang="fr-F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0" name="Group 32"/>
              <p:cNvGrpSpPr>
                <a:grpSpLocks/>
              </p:cNvGrpSpPr>
              <p:nvPr/>
            </p:nvGrpSpPr>
            <p:grpSpPr bwMode="auto">
              <a:xfrm>
                <a:off x="3921" y="1738"/>
                <a:ext cx="1419" cy="1049"/>
                <a:chOff x="3921" y="1738"/>
                <a:chExt cx="1419" cy="1049"/>
              </a:xfrm>
              <a:grpFill/>
            </p:grpSpPr>
            <p:sp>
              <p:nvSpPr>
                <p:cNvPr id="251" name="Freeform 34"/>
                <p:cNvSpPr>
                  <a:spLocks/>
                </p:cNvSpPr>
                <p:nvPr/>
              </p:nvSpPr>
              <p:spPr bwMode="auto">
                <a:xfrm>
                  <a:off x="3921" y="1738"/>
                  <a:ext cx="1308" cy="1049"/>
                </a:xfrm>
                <a:custGeom>
                  <a:avLst/>
                  <a:gdLst>
                    <a:gd name="T0" fmla="*/ 1042 w 1308"/>
                    <a:gd name="T1" fmla="*/ 59 h 2097"/>
                    <a:gd name="T2" fmla="*/ 1001 w 1308"/>
                    <a:gd name="T3" fmla="*/ 53 h 2097"/>
                    <a:gd name="T4" fmla="*/ 877 w 1308"/>
                    <a:gd name="T5" fmla="*/ 76 h 2097"/>
                    <a:gd name="T6" fmla="*/ 838 w 1308"/>
                    <a:gd name="T7" fmla="*/ 64 h 2097"/>
                    <a:gd name="T8" fmla="*/ 808 w 1308"/>
                    <a:gd name="T9" fmla="*/ 80 h 2097"/>
                    <a:gd name="T10" fmla="*/ 703 w 1308"/>
                    <a:gd name="T11" fmla="*/ 73 h 2097"/>
                    <a:gd name="T12" fmla="*/ 537 w 1308"/>
                    <a:gd name="T13" fmla="*/ 23 h 2097"/>
                    <a:gd name="T14" fmla="*/ 502 w 1308"/>
                    <a:gd name="T15" fmla="*/ 36 h 2097"/>
                    <a:gd name="T16" fmla="*/ 361 w 1308"/>
                    <a:gd name="T17" fmla="*/ 19 h 2097"/>
                    <a:gd name="T18" fmla="*/ 265 w 1308"/>
                    <a:gd name="T19" fmla="*/ 33 h 2097"/>
                    <a:gd name="T20" fmla="*/ 178 w 1308"/>
                    <a:gd name="T21" fmla="*/ 25 h 2097"/>
                    <a:gd name="T22" fmla="*/ 156 w 1308"/>
                    <a:gd name="T23" fmla="*/ 0 h 2097"/>
                    <a:gd name="T24" fmla="*/ 155 w 1308"/>
                    <a:gd name="T25" fmla="*/ 0 h 2097"/>
                    <a:gd name="T26" fmla="*/ 95 w 1308"/>
                    <a:gd name="T27" fmla="*/ 73 h 2097"/>
                    <a:gd name="T28" fmla="*/ 35 w 1308"/>
                    <a:gd name="T29" fmla="*/ 73 h 2097"/>
                    <a:gd name="T30" fmla="*/ 0 w 1308"/>
                    <a:gd name="T31" fmla="*/ 92 h 2097"/>
                    <a:gd name="T32" fmla="*/ 26 w 1308"/>
                    <a:gd name="T33" fmla="*/ 137 h 2097"/>
                    <a:gd name="T34" fmla="*/ 83 w 1308"/>
                    <a:gd name="T35" fmla="*/ 187 h 2097"/>
                    <a:gd name="T36" fmla="*/ 90 w 1308"/>
                    <a:gd name="T37" fmla="*/ 269 h 2097"/>
                    <a:gd name="T38" fmla="*/ 186 w 1308"/>
                    <a:gd name="T39" fmla="*/ 312 h 2097"/>
                    <a:gd name="T40" fmla="*/ 205 w 1308"/>
                    <a:gd name="T41" fmla="*/ 354 h 2097"/>
                    <a:gd name="T42" fmla="*/ 239 w 1308"/>
                    <a:gd name="T43" fmla="*/ 371 h 2097"/>
                    <a:gd name="T44" fmla="*/ 285 w 1308"/>
                    <a:gd name="T45" fmla="*/ 366 h 2097"/>
                    <a:gd name="T46" fmla="*/ 330 w 1308"/>
                    <a:gd name="T47" fmla="*/ 446 h 2097"/>
                    <a:gd name="T48" fmla="*/ 435 w 1308"/>
                    <a:gd name="T49" fmla="*/ 441 h 2097"/>
                    <a:gd name="T50" fmla="*/ 464 w 1308"/>
                    <a:gd name="T51" fmla="*/ 419 h 2097"/>
                    <a:gd name="T52" fmla="*/ 488 w 1308"/>
                    <a:gd name="T53" fmla="*/ 440 h 2097"/>
                    <a:gd name="T54" fmla="*/ 530 w 1308"/>
                    <a:gd name="T55" fmla="*/ 426 h 2097"/>
                    <a:gd name="T56" fmla="*/ 587 w 1308"/>
                    <a:gd name="T57" fmla="*/ 431 h 2097"/>
                    <a:gd name="T58" fmla="*/ 598 w 1308"/>
                    <a:gd name="T59" fmla="*/ 454 h 2097"/>
                    <a:gd name="T60" fmla="*/ 661 w 1308"/>
                    <a:gd name="T61" fmla="*/ 487 h 2097"/>
                    <a:gd name="T62" fmla="*/ 652 w 1308"/>
                    <a:gd name="T63" fmla="*/ 508 h 2097"/>
                    <a:gd name="T64" fmla="*/ 613 w 1308"/>
                    <a:gd name="T65" fmla="*/ 520 h 2097"/>
                    <a:gd name="T66" fmla="*/ 753 w 1308"/>
                    <a:gd name="T67" fmla="*/ 525 h 2097"/>
                    <a:gd name="T68" fmla="*/ 924 w 1308"/>
                    <a:gd name="T69" fmla="*/ 504 h 2097"/>
                    <a:gd name="T70" fmla="*/ 925 w 1308"/>
                    <a:gd name="T71" fmla="*/ 504 h 2097"/>
                    <a:gd name="T72" fmla="*/ 984 w 1308"/>
                    <a:gd name="T73" fmla="*/ 464 h 2097"/>
                    <a:gd name="T74" fmla="*/ 987 w 1308"/>
                    <a:gd name="T75" fmla="*/ 419 h 2097"/>
                    <a:gd name="T76" fmla="*/ 1223 w 1308"/>
                    <a:gd name="T77" fmla="*/ 396 h 2097"/>
                    <a:gd name="T78" fmla="*/ 1217 w 1308"/>
                    <a:gd name="T79" fmla="*/ 330 h 2097"/>
                    <a:gd name="T80" fmla="*/ 1263 w 1308"/>
                    <a:gd name="T81" fmla="*/ 324 h 2097"/>
                    <a:gd name="T82" fmla="*/ 1308 w 1308"/>
                    <a:gd name="T83" fmla="*/ 287 h 2097"/>
                    <a:gd name="T84" fmla="*/ 1268 w 1308"/>
                    <a:gd name="T85" fmla="*/ 274 h 2097"/>
                    <a:gd name="T86" fmla="*/ 1215 w 1308"/>
                    <a:gd name="T87" fmla="*/ 210 h 2097"/>
                    <a:gd name="T88" fmla="*/ 1254 w 1308"/>
                    <a:gd name="T89" fmla="*/ 193 h 2097"/>
                    <a:gd name="T90" fmla="*/ 1260 w 1308"/>
                    <a:gd name="T91" fmla="*/ 178 h 2097"/>
                    <a:gd name="T92" fmla="*/ 1119 w 1308"/>
                    <a:gd name="T93" fmla="*/ 132 h 2097"/>
                    <a:gd name="T94" fmla="*/ 1058 w 1308"/>
                    <a:gd name="T95" fmla="*/ 99 h 2097"/>
                    <a:gd name="T96" fmla="*/ 1069 w 1308"/>
                    <a:gd name="T97" fmla="*/ 78 h 2097"/>
                    <a:gd name="T98" fmla="*/ 1042 w 1308"/>
                    <a:gd name="T99" fmla="*/ 59 h 2097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308"/>
                    <a:gd name="T151" fmla="*/ 0 h 2097"/>
                    <a:gd name="T152" fmla="*/ 1308 w 1308"/>
                    <a:gd name="T153" fmla="*/ 2097 h 2097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308" h="2097">
                      <a:moveTo>
                        <a:pt x="1042" y="234"/>
                      </a:moveTo>
                      <a:lnTo>
                        <a:pt x="1001" y="212"/>
                      </a:lnTo>
                      <a:lnTo>
                        <a:pt x="877" y="304"/>
                      </a:lnTo>
                      <a:lnTo>
                        <a:pt x="838" y="254"/>
                      </a:lnTo>
                      <a:lnTo>
                        <a:pt x="808" y="318"/>
                      </a:lnTo>
                      <a:lnTo>
                        <a:pt x="703" y="290"/>
                      </a:lnTo>
                      <a:lnTo>
                        <a:pt x="537" y="92"/>
                      </a:lnTo>
                      <a:lnTo>
                        <a:pt x="502" y="144"/>
                      </a:lnTo>
                      <a:lnTo>
                        <a:pt x="361" y="76"/>
                      </a:lnTo>
                      <a:lnTo>
                        <a:pt x="265" y="132"/>
                      </a:lnTo>
                      <a:lnTo>
                        <a:pt x="178" y="98"/>
                      </a:lnTo>
                      <a:lnTo>
                        <a:pt x="156" y="0"/>
                      </a:lnTo>
                      <a:lnTo>
                        <a:pt x="155" y="0"/>
                      </a:lnTo>
                      <a:lnTo>
                        <a:pt x="95" y="290"/>
                      </a:lnTo>
                      <a:lnTo>
                        <a:pt x="35" y="290"/>
                      </a:lnTo>
                      <a:lnTo>
                        <a:pt x="0" y="366"/>
                      </a:lnTo>
                      <a:lnTo>
                        <a:pt x="26" y="546"/>
                      </a:lnTo>
                      <a:lnTo>
                        <a:pt x="83" y="746"/>
                      </a:lnTo>
                      <a:lnTo>
                        <a:pt x="90" y="1076"/>
                      </a:lnTo>
                      <a:lnTo>
                        <a:pt x="186" y="1246"/>
                      </a:lnTo>
                      <a:lnTo>
                        <a:pt x="205" y="1415"/>
                      </a:lnTo>
                      <a:lnTo>
                        <a:pt x="239" y="1481"/>
                      </a:lnTo>
                      <a:lnTo>
                        <a:pt x="285" y="1461"/>
                      </a:lnTo>
                      <a:lnTo>
                        <a:pt x="330" y="1783"/>
                      </a:lnTo>
                      <a:lnTo>
                        <a:pt x="435" y="1763"/>
                      </a:lnTo>
                      <a:lnTo>
                        <a:pt x="464" y="1675"/>
                      </a:lnTo>
                      <a:lnTo>
                        <a:pt x="488" y="1757"/>
                      </a:lnTo>
                      <a:lnTo>
                        <a:pt x="530" y="1703"/>
                      </a:lnTo>
                      <a:lnTo>
                        <a:pt x="587" y="1721"/>
                      </a:lnTo>
                      <a:lnTo>
                        <a:pt x="598" y="1815"/>
                      </a:lnTo>
                      <a:lnTo>
                        <a:pt x="661" y="1945"/>
                      </a:lnTo>
                      <a:lnTo>
                        <a:pt x="652" y="2031"/>
                      </a:lnTo>
                      <a:lnTo>
                        <a:pt x="613" y="2077"/>
                      </a:lnTo>
                      <a:lnTo>
                        <a:pt x="753" y="2097"/>
                      </a:lnTo>
                      <a:lnTo>
                        <a:pt x="924" y="2013"/>
                      </a:lnTo>
                      <a:lnTo>
                        <a:pt x="925" y="2015"/>
                      </a:lnTo>
                      <a:lnTo>
                        <a:pt x="984" y="1855"/>
                      </a:lnTo>
                      <a:lnTo>
                        <a:pt x="987" y="1673"/>
                      </a:lnTo>
                      <a:lnTo>
                        <a:pt x="1223" y="1581"/>
                      </a:lnTo>
                      <a:lnTo>
                        <a:pt x="1217" y="1317"/>
                      </a:lnTo>
                      <a:lnTo>
                        <a:pt x="1263" y="1295"/>
                      </a:lnTo>
                      <a:lnTo>
                        <a:pt x="1308" y="1146"/>
                      </a:lnTo>
                      <a:lnTo>
                        <a:pt x="1268" y="1096"/>
                      </a:lnTo>
                      <a:lnTo>
                        <a:pt x="1215" y="840"/>
                      </a:lnTo>
                      <a:lnTo>
                        <a:pt x="1254" y="772"/>
                      </a:lnTo>
                      <a:lnTo>
                        <a:pt x="1260" y="710"/>
                      </a:lnTo>
                      <a:lnTo>
                        <a:pt x="1119" y="526"/>
                      </a:lnTo>
                      <a:lnTo>
                        <a:pt x="1058" y="396"/>
                      </a:lnTo>
                      <a:lnTo>
                        <a:pt x="1069" y="310"/>
                      </a:lnTo>
                      <a:lnTo>
                        <a:pt x="1042" y="234"/>
                      </a:lnTo>
                      <a:close/>
                    </a:path>
                  </a:pathLst>
                </a:custGeom>
                <a:blipFill>
                  <a:blip r:embed="rId2" cstate="print"/>
                  <a:tile tx="0" ty="0" sx="100000" sy="100000" flip="none" algn="tl"/>
                </a:blip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5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960" y="1785"/>
                  <a:ext cx="1380" cy="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200"/>
                    </a:lnSpc>
                    <a:spcAft>
                      <a:spcPts val="0"/>
                    </a:spcAft>
                  </a:pPr>
                  <a:r>
                    <a:rPr lang="fr-FR" sz="10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Ile-de-France</a:t>
                  </a:r>
                  <a:endParaRPr lang="fr-F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1" name="Group 29"/>
              <p:cNvGrpSpPr>
                <a:grpSpLocks/>
              </p:cNvGrpSpPr>
              <p:nvPr/>
            </p:nvGrpSpPr>
            <p:grpSpPr bwMode="auto">
              <a:xfrm>
                <a:off x="4795" y="2529"/>
                <a:ext cx="1760" cy="2093"/>
                <a:chOff x="4795" y="2529"/>
                <a:chExt cx="1760" cy="2093"/>
              </a:xfrm>
              <a:grpFill/>
            </p:grpSpPr>
            <p:sp>
              <p:nvSpPr>
                <p:cNvPr id="249" name="Freeform 31"/>
                <p:cNvSpPr>
                  <a:spLocks/>
                </p:cNvSpPr>
                <p:nvPr/>
              </p:nvSpPr>
              <p:spPr bwMode="auto">
                <a:xfrm>
                  <a:off x="4795" y="2529"/>
                  <a:ext cx="1713" cy="2093"/>
                </a:xfrm>
                <a:custGeom>
                  <a:avLst/>
                  <a:gdLst>
                    <a:gd name="T0" fmla="*/ 1650 w 1713"/>
                    <a:gd name="T1" fmla="*/ 341 h 4186"/>
                    <a:gd name="T2" fmla="*/ 1609 w 1713"/>
                    <a:gd name="T3" fmla="*/ 354 h 4186"/>
                    <a:gd name="T4" fmla="*/ 1534 w 1713"/>
                    <a:gd name="T5" fmla="*/ 347 h 4186"/>
                    <a:gd name="T6" fmla="*/ 1347 w 1713"/>
                    <a:gd name="T7" fmla="*/ 320 h 4186"/>
                    <a:gd name="T8" fmla="*/ 1355 w 1713"/>
                    <a:gd name="T9" fmla="*/ 265 h 4186"/>
                    <a:gd name="T10" fmla="*/ 1312 w 1713"/>
                    <a:gd name="T11" fmla="*/ 224 h 4186"/>
                    <a:gd name="T12" fmla="*/ 1272 w 1713"/>
                    <a:gd name="T13" fmla="*/ 200 h 4186"/>
                    <a:gd name="T14" fmla="*/ 1224 w 1713"/>
                    <a:gd name="T15" fmla="*/ 171 h 4186"/>
                    <a:gd name="T16" fmla="*/ 1038 w 1713"/>
                    <a:gd name="T17" fmla="*/ 192 h 4186"/>
                    <a:gd name="T18" fmla="*/ 912 w 1713"/>
                    <a:gd name="T19" fmla="*/ 214 h 4186"/>
                    <a:gd name="T20" fmla="*/ 674 w 1713"/>
                    <a:gd name="T21" fmla="*/ 216 h 4186"/>
                    <a:gd name="T22" fmla="*/ 542 w 1713"/>
                    <a:gd name="T23" fmla="*/ 101 h 4186"/>
                    <a:gd name="T24" fmla="*/ 474 w 1713"/>
                    <a:gd name="T25" fmla="*/ 54 h 4186"/>
                    <a:gd name="T26" fmla="*/ 349 w 1713"/>
                    <a:gd name="T27" fmla="*/ 0 h 4186"/>
                    <a:gd name="T28" fmla="*/ 110 w 1713"/>
                    <a:gd name="T29" fmla="*/ 69 h 4186"/>
                    <a:gd name="T30" fmla="*/ 153 w 1713"/>
                    <a:gd name="T31" fmla="*/ 167 h 4186"/>
                    <a:gd name="T32" fmla="*/ 89 w 1713"/>
                    <a:gd name="T33" fmla="*/ 248 h 4186"/>
                    <a:gd name="T34" fmla="*/ 81 w 1713"/>
                    <a:gd name="T35" fmla="*/ 288 h 4186"/>
                    <a:gd name="T36" fmla="*/ 46 w 1713"/>
                    <a:gd name="T37" fmla="*/ 335 h 4186"/>
                    <a:gd name="T38" fmla="*/ 37 w 1713"/>
                    <a:gd name="T39" fmla="*/ 393 h 4186"/>
                    <a:gd name="T40" fmla="*/ 45 w 1713"/>
                    <a:gd name="T41" fmla="*/ 461 h 4186"/>
                    <a:gd name="T42" fmla="*/ 59 w 1713"/>
                    <a:gd name="T43" fmla="*/ 522 h 4186"/>
                    <a:gd name="T44" fmla="*/ 111 w 1713"/>
                    <a:gd name="T45" fmla="*/ 625 h 4186"/>
                    <a:gd name="T46" fmla="*/ 142 w 1713"/>
                    <a:gd name="T47" fmla="*/ 685 h 4186"/>
                    <a:gd name="T48" fmla="*/ 210 w 1713"/>
                    <a:gd name="T49" fmla="*/ 801 h 4186"/>
                    <a:gd name="T50" fmla="*/ 351 w 1713"/>
                    <a:gd name="T51" fmla="*/ 790 h 4186"/>
                    <a:gd name="T52" fmla="*/ 509 w 1713"/>
                    <a:gd name="T53" fmla="*/ 772 h 4186"/>
                    <a:gd name="T54" fmla="*/ 732 w 1713"/>
                    <a:gd name="T55" fmla="*/ 898 h 4186"/>
                    <a:gd name="T56" fmla="*/ 749 w 1713"/>
                    <a:gd name="T57" fmla="*/ 958 h 4186"/>
                    <a:gd name="T58" fmla="*/ 692 w 1713"/>
                    <a:gd name="T59" fmla="*/ 1017 h 4186"/>
                    <a:gd name="T60" fmla="*/ 895 w 1713"/>
                    <a:gd name="T61" fmla="*/ 1030 h 4186"/>
                    <a:gd name="T62" fmla="*/ 1014 w 1713"/>
                    <a:gd name="T63" fmla="*/ 1017 h 4186"/>
                    <a:gd name="T64" fmla="*/ 1054 w 1713"/>
                    <a:gd name="T65" fmla="*/ 980 h 4186"/>
                    <a:gd name="T66" fmla="*/ 1122 w 1713"/>
                    <a:gd name="T67" fmla="*/ 980 h 4186"/>
                    <a:gd name="T68" fmla="*/ 1185 w 1713"/>
                    <a:gd name="T69" fmla="*/ 975 h 4186"/>
                    <a:gd name="T70" fmla="*/ 1361 w 1713"/>
                    <a:gd name="T71" fmla="*/ 873 h 4186"/>
                    <a:gd name="T72" fmla="*/ 1535 w 1713"/>
                    <a:gd name="T73" fmla="*/ 875 h 4186"/>
                    <a:gd name="T74" fmla="*/ 1609 w 1713"/>
                    <a:gd name="T75" fmla="*/ 900 h 4186"/>
                    <a:gd name="T76" fmla="*/ 1652 w 1713"/>
                    <a:gd name="T77" fmla="*/ 891 h 4186"/>
                    <a:gd name="T78" fmla="*/ 1683 w 1713"/>
                    <a:gd name="T79" fmla="*/ 813 h 4186"/>
                    <a:gd name="T80" fmla="*/ 1611 w 1713"/>
                    <a:gd name="T81" fmla="*/ 734 h 4186"/>
                    <a:gd name="T82" fmla="*/ 1561 w 1713"/>
                    <a:gd name="T83" fmla="*/ 672 h 4186"/>
                    <a:gd name="T84" fmla="*/ 1570 w 1713"/>
                    <a:gd name="T85" fmla="*/ 618 h 4186"/>
                    <a:gd name="T86" fmla="*/ 1694 w 1713"/>
                    <a:gd name="T87" fmla="*/ 503 h 4186"/>
                    <a:gd name="T88" fmla="*/ 1652 w 1713"/>
                    <a:gd name="T89" fmla="*/ 431 h 4186"/>
                    <a:gd name="T90" fmla="*/ 1683 w 1713"/>
                    <a:gd name="T91" fmla="*/ 389 h 418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713"/>
                    <a:gd name="T139" fmla="*/ 0 h 4186"/>
                    <a:gd name="T140" fmla="*/ 1713 w 1713"/>
                    <a:gd name="T141" fmla="*/ 4186 h 418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713" h="4186">
                      <a:moveTo>
                        <a:pt x="1681" y="1458"/>
                      </a:moveTo>
                      <a:lnTo>
                        <a:pt x="1650" y="1364"/>
                      </a:lnTo>
                      <a:lnTo>
                        <a:pt x="1610" y="1414"/>
                      </a:lnTo>
                      <a:lnTo>
                        <a:pt x="1609" y="1416"/>
                      </a:lnTo>
                      <a:lnTo>
                        <a:pt x="1534" y="1476"/>
                      </a:lnTo>
                      <a:lnTo>
                        <a:pt x="1534" y="1388"/>
                      </a:lnTo>
                      <a:lnTo>
                        <a:pt x="1488" y="1340"/>
                      </a:lnTo>
                      <a:lnTo>
                        <a:pt x="1347" y="1280"/>
                      </a:lnTo>
                      <a:lnTo>
                        <a:pt x="1311" y="1132"/>
                      </a:lnTo>
                      <a:lnTo>
                        <a:pt x="1355" y="1058"/>
                      </a:lnTo>
                      <a:lnTo>
                        <a:pt x="1338" y="966"/>
                      </a:lnTo>
                      <a:lnTo>
                        <a:pt x="1312" y="896"/>
                      </a:lnTo>
                      <a:lnTo>
                        <a:pt x="1267" y="888"/>
                      </a:lnTo>
                      <a:lnTo>
                        <a:pt x="1272" y="798"/>
                      </a:lnTo>
                      <a:lnTo>
                        <a:pt x="1233" y="768"/>
                      </a:lnTo>
                      <a:lnTo>
                        <a:pt x="1224" y="682"/>
                      </a:lnTo>
                      <a:lnTo>
                        <a:pt x="1110" y="646"/>
                      </a:lnTo>
                      <a:lnTo>
                        <a:pt x="1038" y="768"/>
                      </a:lnTo>
                      <a:lnTo>
                        <a:pt x="945" y="796"/>
                      </a:lnTo>
                      <a:lnTo>
                        <a:pt x="912" y="856"/>
                      </a:lnTo>
                      <a:lnTo>
                        <a:pt x="867" y="814"/>
                      </a:lnTo>
                      <a:lnTo>
                        <a:pt x="674" y="862"/>
                      </a:lnTo>
                      <a:lnTo>
                        <a:pt x="597" y="528"/>
                      </a:lnTo>
                      <a:lnTo>
                        <a:pt x="542" y="402"/>
                      </a:lnTo>
                      <a:lnTo>
                        <a:pt x="512" y="470"/>
                      </a:lnTo>
                      <a:lnTo>
                        <a:pt x="474" y="214"/>
                      </a:lnTo>
                      <a:lnTo>
                        <a:pt x="406" y="44"/>
                      </a:lnTo>
                      <a:lnTo>
                        <a:pt x="349" y="0"/>
                      </a:lnTo>
                      <a:lnTo>
                        <a:pt x="113" y="92"/>
                      </a:lnTo>
                      <a:lnTo>
                        <a:pt x="110" y="274"/>
                      </a:lnTo>
                      <a:lnTo>
                        <a:pt x="51" y="434"/>
                      </a:lnTo>
                      <a:lnTo>
                        <a:pt x="153" y="666"/>
                      </a:lnTo>
                      <a:lnTo>
                        <a:pt x="158" y="840"/>
                      </a:lnTo>
                      <a:lnTo>
                        <a:pt x="89" y="992"/>
                      </a:lnTo>
                      <a:lnTo>
                        <a:pt x="105" y="1080"/>
                      </a:lnTo>
                      <a:lnTo>
                        <a:pt x="81" y="1150"/>
                      </a:lnTo>
                      <a:lnTo>
                        <a:pt x="0" y="1256"/>
                      </a:lnTo>
                      <a:lnTo>
                        <a:pt x="46" y="1340"/>
                      </a:lnTo>
                      <a:lnTo>
                        <a:pt x="80" y="1552"/>
                      </a:lnTo>
                      <a:lnTo>
                        <a:pt x="37" y="1571"/>
                      </a:lnTo>
                      <a:lnTo>
                        <a:pt x="15" y="1645"/>
                      </a:lnTo>
                      <a:lnTo>
                        <a:pt x="45" y="1845"/>
                      </a:lnTo>
                      <a:lnTo>
                        <a:pt x="19" y="2023"/>
                      </a:lnTo>
                      <a:lnTo>
                        <a:pt x="59" y="2087"/>
                      </a:lnTo>
                      <a:lnTo>
                        <a:pt x="108" y="2319"/>
                      </a:lnTo>
                      <a:lnTo>
                        <a:pt x="111" y="2499"/>
                      </a:lnTo>
                      <a:lnTo>
                        <a:pt x="146" y="2561"/>
                      </a:lnTo>
                      <a:lnTo>
                        <a:pt x="142" y="2741"/>
                      </a:lnTo>
                      <a:lnTo>
                        <a:pt x="121" y="3011"/>
                      </a:lnTo>
                      <a:lnTo>
                        <a:pt x="210" y="3205"/>
                      </a:lnTo>
                      <a:lnTo>
                        <a:pt x="308" y="3209"/>
                      </a:lnTo>
                      <a:lnTo>
                        <a:pt x="351" y="3159"/>
                      </a:lnTo>
                      <a:lnTo>
                        <a:pt x="418" y="3271"/>
                      </a:lnTo>
                      <a:lnTo>
                        <a:pt x="509" y="3087"/>
                      </a:lnTo>
                      <a:lnTo>
                        <a:pt x="611" y="3500"/>
                      </a:lnTo>
                      <a:lnTo>
                        <a:pt x="732" y="3590"/>
                      </a:lnTo>
                      <a:lnTo>
                        <a:pt x="757" y="3660"/>
                      </a:lnTo>
                      <a:lnTo>
                        <a:pt x="749" y="3830"/>
                      </a:lnTo>
                      <a:lnTo>
                        <a:pt x="693" y="3974"/>
                      </a:lnTo>
                      <a:lnTo>
                        <a:pt x="692" y="4066"/>
                      </a:lnTo>
                      <a:lnTo>
                        <a:pt x="772" y="4166"/>
                      </a:lnTo>
                      <a:lnTo>
                        <a:pt x="895" y="4120"/>
                      </a:lnTo>
                      <a:lnTo>
                        <a:pt x="926" y="4186"/>
                      </a:lnTo>
                      <a:lnTo>
                        <a:pt x="1014" y="4066"/>
                      </a:lnTo>
                      <a:lnTo>
                        <a:pt x="1018" y="3976"/>
                      </a:lnTo>
                      <a:lnTo>
                        <a:pt x="1054" y="3918"/>
                      </a:lnTo>
                      <a:lnTo>
                        <a:pt x="1088" y="3972"/>
                      </a:lnTo>
                      <a:lnTo>
                        <a:pt x="1122" y="3918"/>
                      </a:lnTo>
                      <a:lnTo>
                        <a:pt x="1160" y="3970"/>
                      </a:lnTo>
                      <a:lnTo>
                        <a:pt x="1185" y="3898"/>
                      </a:lnTo>
                      <a:lnTo>
                        <a:pt x="1271" y="4132"/>
                      </a:lnTo>
                      <a:lnTo>
                        <a:pt x="1361" y="3492"/>
                      </a:lnTo>
                      <a:lnTo>
                        <a:pt x="1452" y="3538"/>
                      </a:lnTo>
                      <a:lnTo>
                        <a:pt x="1535" y="3500"/>
                      </a:lnTo>
                      <a:lnTo>
                        <a:pt x="1610" y="3598"/>
                      </a:lnTo>
                      <a:lnTo>
                        <a:pt x="1609" y="3598"/>
                      </a:lnTo>
                      <a:lnTo>
                        <a:pt x="1610" y="3598"/>
                      </a:lnTo>
                      <a:lnTo>
                        <a:pt x="1652" y="3564"/>
                      </a:lnTo>
                      <a:lnTo>
                        <a:pt x="1639" y="3405"/>
                      </a:lnTo>
                      <a:lnTo>
                        <a:pt x="1683" y="3251"/>
                      </a:lnTo>
                      <a:lnTo>
                        <a:pt x="1650" y="2985"/>
                      </a:lnTo>
                      <a:lnTo>
                        <a:pt x="1611" y="2937"/>
                      </a:lnTo>
                      <a:lnTo>
                        <a:pt x="1688" y="2819"/>
                      </a:lnTo>
                      <a:lnTo>
                        <a:pt x="1561" y="2689"/>
                      </a:lnTo>
                      <a:lnTo>
                        <a:pt x="1554" y="2597"/>
                      </a:lnTo>
                      <a:lnTo>
                        <a:pt x="1570" y="2471"/>
                      </a:lnTo>
                      <a:lnTo>
                        <a:pt x="1667" y="2263"/>
                      </a:lnTo>
                      <a:lnTo>
                        <a:pt x="1694" y="2011"/>
                      </a:lnTo>
                      <a:lnTo>
                        <a:pt x="1713" y="1973"/>
                      </a:lnTo>
                      <a:lnTo>
                        <a:pt x="1652" y="1725"/>
                      </a:lnTo>
                      <a:lnTo>
                        <a:pt x="1611" y="1679"/>
                      </a:lnTo>
                      <a:lnTo>
                        <a:pt x="1683" y="1556"/>
                      </a:lnTo>
                      <a:lnTo>
                        <a:pt x="1681" y="1458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5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860" y="2989"/>
                  <a:ext cx="1695" cy="5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Bourgogne</a:t>
                  </a:r>
                  <a:endParaRPr lang="fr-F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2" name="Group 26"/>
              <p:cNvGrpSpPr>
                <a:grpSpLocks/>
              </p:cNvGrpSpPr>
              <p:nvPr/>
            </p:nvGrpSpPr>
            <p:grpSpPr bwMode="auto">
              <a:xfrm>
                <a:off x="3887" y="680"/>
                <a:ext cx="1748" cy="1413"/>
                <a:chOff x="3887" y="680"/>
                <a:chExt cx="1748" cy="1413"/>
              </a:xfrm>
              <a:grpFill/>
            </p:grpSpPr>
            <p:sp>
              <p:nvSpPr>
                <p:cNvPr id="247" name="Freeform 28"/>
                <p:cNvSpPr>
                  <a:spLocks/>
                </p:cNvSpPr>
                <p:nvPr/>
              </p:nvSpPr>
              <p:spPr bwMode="auto">
                <a:xfrm>
                  <a:off x="3887" y="680"/>
                  <a:ext cx="1748" cy="1413"/>
                </a:xfrm>
                <a:custGeom>
                  <a:avLst/>
                  <a:gdLst>
                    <a:gd name="T0" fmla="*/ 1357 w 1748"/>
                    <a:gd name="T1" fmla="*/ 152 h 2827"/>
                    <a:gd name="T2" fmla="*/ 1281 w 1748"/>
                    <a:gd name="T3" fmla="*/ 156 h 2827"/>
                    <a:gd name="T4" fmla="*/ 1038 w 1748"/>
                    <a:gd name="T5" fmla="*/ 141 h 2827"/>
                    <a:gd name="T6" fmla="*/ 895 w 1748"/>
                    <a:gd name="T7" fmla="*/ 130 h 2827"/>
                    <a:gd name="T8" fmla="*/ 816 w 1748"/>
                    <a:gd name="T9" fmla="*/ 108 h 2827"/>
                    <a:gd name="T10" fmla="*/ 673 w 1748"/>
                    <a:gd name="T11" fmla="*/ 103 h 2827"/>
                    <a:gd name="T12" fmla="*/ 609 w 1748"/>
                    <a:gd name="T13" fmla="*/ 102 h 2827"/>
                    <a:gd name="T14" fmla="*/ 466 w 1748"/>
                    <a:gd name="T15" fmla="*/ 77 h 2827"/>
                    <a:gd name="T16" fmla="*/ 343 w 1748"/>
                    <a:gd name="T17" fmla="*/ 11 h 2827"/>
                    <a:gd name="T18" fmla="*/ 106 w 1748"/>
                    <a:gd name="T19" fmla="*/ 11 h 2827"/>
                    <a:gd name="T20" fmla="*/ 148 w 1748"/>
                    <a:gd name="T21" fmla="*/ 76 h 2827"/>
                    <a:gd name="T22" fmla="*/ 2 w 1748"/>
                    <a:gd name="T23" fmla="*/ 135 h 2827"/>
                    <a:gd name="T24" fmla="*/ 189 w 1748"/>
                    <a:gd name="T25" fmla="*/ 217 h 2827"/>
                    <a:gd name="T26" fmla="*/ 194 w 1748"/>
                    <a:gd name="T27" fmla="*/ 317 h 2827"/>
                    <a:gd name="T28" fmla="*/ 196 w 1748"/>
                    <a:gd name="T29" fmla="*/ 445 h 2827"/>
                    <a:gd name="T30" fmla="*/ 190 w 1748"/>
                    <a:gd name="T31" fmla="*/ 529 h 2827"/>
                    <a:gd name="T32" fmla="*/ 299 w 1748"/>
                    <a:gd name="T33" fmla="*/ 562 h 2827"/>
                    <a:gd name="T34" fmla="*/ 536 w 1748"/>
                    <a:gd name="T35" fmla="*/ 565 h 2827"/>
                    <a:gd name="T36" fmla="*/ 737 w 1748"/>
                    <a:gd name="T37" fmla="*/ 601 h 2827"/>
                    <a:gd name="T38" fmla="*/ 872 w 1748"/>
                    <a:gd name="T39" fmla="*/ 592 h 2827"/>
                    <a:gd name="T40" fmla="*/ 1035 w 1748"/>
                    <a:gd name="T41" fmla="*/ 582 h 2827"/>
                    <a:gd name="T42" fmla="*/ 1103 w 1748"/>
                    <a:gd name="T43" fmla="*/ 606 h 2827"/>
                    <a:gd name="T44" fmla="*/ 1153 w 1748"/>
                    <a:gd name="T45" fmla="*/ 660 h 2827"/>
                    <a:gd name="T46" fmla="*/ 1293 w 1748"/>
                    <a:gd name="T47" fmla="*/ 705 h 2827"/>
                    <a:gd name="T48" fmla="*/ 1294 w 1748"/>
                    <a:gd name="T49" fmla="*/ 706 h 2827"/>
                    <a:gd name="T50" fmla="*/ 1412 w 1748"/>
                    <a:gd name="T51" fmla="*/ 628 h 2827"/>
                    <a:gd name="T52" fmla="*/ 1387 w 1748"/>
                    <a:gd name="T53" fmla="*/ 597 h 2827"/>
                    <a:gd name="T54" fmla="*/ 1445 w 1748"/>
                    <a:gd name="T55" fmla="*/ 562 h 2827"/>
                    <a:gd name="T56" fmla="*/ 1416 w 1748"/>
                    <a:gd name="T57" fmla="*/ 480 h 2827"/>
                    <a:gd name="T58" fmla="*/ 1618 w 1748"/>
                    <a:gd name="T59" fmla="*/ 464 h 2827"/>
                    <a:gd name="T60" fmla="*/ 1628 w 1748"/>
                    <a:gd name="T61" fmla="*/ 333 h 2827"/>
                    <a:gd name="T62" fmla="*/ 1748 w 1748"/>
                    <a:gd name="T63" fmla="*/ 276 h 2827"/>
                    <a:gd name="T64" fmla="*/ 1748 w 1748"/>
                    <a:gd name="T65" fmla="*/ 225 h 2827"/>
                    <a:gd name="T66" fmla="*/ 1734 w 1748"/>
                    <a:gd name="T67" fmla="*/ 180 h 2827"/>
                    <a:gd name="T68" fmla="*/ 1437 w 1748"/>
                    <a:gd name="T69" fmla="*/ 138 h 282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748"/>
                    <a:gd name="T106" fmla="*/ 0 h 2827"/>
                    <a:gd name="T107" fmla="*/ 1748 w 1748"/>
                    <a:gd name="T108" fmla="*/ 2827 h 2827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748" h="2827">
                      <a:moveTo>
                        <a:pt x="1437" y="554"/>
                      </a:moveTo>
                      <a:lnTo>
                        <a:pt x="1357" y="610"/>
                      </a:lnTo>
                      <a:lnTo>
                        <a:pt x="1321" y="556"/>
                      </a:lnTo>
                      <a:lnTo>
                        <a:pt x="1281" y="624"/>
                      </a:lnTo>
                      <a:lnTo>
                        <a:pt x="1088" y="642"/>
                      </a:lnTo>
                      <a:lnTo>
                        <a:pt x="1038" y="564"/>
                      </a:lnTo>
                      <a:lnTo>
                        <a:pt x="908" y="618"/>
                      </a:lnTo>
                      <a:lnTo>
                        <a:pt x="895" y="522"/>
                      </a:lnTo>
                      <a:lnTo>
                        <a:pt x="859" y="572"/>
                      </a:lnTo>
                      <a:lnTo>
                        <a:pt x="816" y="432"/>
                      </a:lnTo>
                      <a:lnTo>
                        <a:pt x="803" y="516"/>
                      </a:lnTo>
                      <a:lnTo>
                        <a:pt x="673" y="412"/>
                      </a:lnTo>
                      <a:lnTo>
                        <a:pt x="636" y="504"/>
                      </a:lnTo>
                      <a:lnTo>
                        <a:pt x="609" y="408"/>
                      </a:lnTo>
                      <a:lnTo>
                        <a:pt x="649" y="236"/>
                      </a:lnTo>
                      <a:lnTo>
                        <a:pt x="466" y="310"/>
                      </a:lnTo>
                      <a:lnTo>
                        <a:pt x="358" y="136"/>
                      </a:lnTo>
                      <a:lnTo>
                        <a:pt x="343" y="44"/>
                      </a:lnTo>
                      <a:lnTo>
                        <a:pt x="164" y="0"/>
                      </a:lnTo>
                      <a:lnTo>
                        <a:pt x="106" y="46"/>
                      </a:lnTo>
                      <a:lnTo>
                        <a:pt x="101" y="136"/>
                      </a:lnTo>
                      <a:lnTo>
                        <a:pt x="148" y="306"/>
                      </a:lnTo>
                      <a:lnTo>
                        <a:pt x="105" y="260"/>
                      </a:lnTo>
                      <a:lnTo>
                        <a:pt x="2" y="540"/>
                      </a:lnTo>
                      <a:lnTo>
                        <a:pt x="0" y="544"/>
                      </a:lnTo>
                      <a:lnTo>
                        <a:pt x="189" y="870"/>
                      </a:lnTo>
                      <a:lnTo>
                        <a:pt x="242" y="1126"/>
                      </a:lnTo>
                      <a:lnTo>
                        <a:pt x="194" y="1270"/>
                      </a:lnTo>
                      <a:lnTo>
                        <a:pt x="216" y="1537"/>
                      </a:lnTo>
                      <a:lnTo>
                        <a:pt x="196" y="1783"/>
                      </a:lnTo>
                      <a:lnTo>
                        <a:pt x="250" y="2041"/>
                      </a:lnTo>
                      <a:lnTo>
                        <a:pt x="190" y="2117"/>
                      </a:lnTo>
                      <a:lnTo>
                        <a:pt x="212" y="2215"/>
                      </a:lnTo>
                      <a:lnTo>
                        <a:pt x="299" y="2249"/>
                      </a:lnTo>
                      <a:lnTo>
                        <a:pt x="395" y="2193"/>
                      </a:lnTo>
                      <a:lnTo>
                        <a:pt x="536" y="2261"/>
                      </a:lnTo>
                      <a:lnTo>
                        <a:pt x="571" y="2209"/>
                      </a:lnTo>
                      <a:lnTo>
                        <a:pt x="737" y="2407"/>
                      </a:lnTo>
                      <a:lnTo>
                        <a:pt x="842" y="2435"/>
                      </a:lnTo>
                      <a:lnTo>
                        <a:pt x="872" y="2371"/>
                      </a:lnTo>
                      <a:lnTo>
                        <a:pt x="911" y="2421"/>
                      </a:lnTo>
                      <a:lnTo>
                        <a:pt x="1035" y="2329"/>
                      </a:lnTo>
                      <a:lnTo>
                        <a:pt x="1076" y="2351"/>
                      </a:lnTo>
                      <a:lnTo>
                        <a:pt x="1103" y="2427"/>
                      </a:lnTo>
                      <a:lnTo>
                        <a:pt x="1092" y="2513"/>
                      </a:lnTo>
                      <a:lnTo>
                        <a:pt x="1153" y="2643"/>
                      </a:lnTo>
                      <a:lnTo>
                        <a:pt x="1293" y="2825"/>
                      </a:lnTo>
                      <a:lnTo>
                        <a:pt x="1293" y="2823"/>
                      </a:lnTo>
                      <a:lnTo>
                        <a:pt x="1293" y="2825"/>
                      </a:lnTo>
                      <a:lnTo>
                        <a:pt x="1294" y="2827"/>
                      </a:lnTo>
                      <a:lnTo>
                        <a:pt x="1295" y="2827"/>
                      </a:lnTo>
                      <a:lnTo>
                        <a:pt x="1412" y="2513"/>
                      </a:lnTo>
                      <a:lnTo>
                        <a:pt x="1373" y="2477"/>
                      </a:lnTo>
                      <a:lnTo>
                        <a:pt x="1387" y="2391"/>
                      </a:lnTo>
                      <a:lnTo>
                        <a:pt x="1362" y="2317"/>
                      </a:lnTo>
                      <a:lnTo>
                        <a:pt x="1445" y="2251"/>
                      </a:lnTo>
                      <a:lnTo>
                        <a:pt x="1396" y="2003"/>
                      </a:lnTo>
                      <a:lnTo>
                        <a:pt x="1416" y="1923"/>
                      </a:lnTo>
                      <a:lnTo>
                        <a:pt x="1537" y="1799"/>
                      </a:lnTo>
                      <a:lnTo>
                        <a:pt x="1618" y="1857"/>
                      </a:lnTo>
                      <a:lnTo>
                        <a:pt x="1634" y="1769"/>
                      </a:lnTo>
                      <a:lnTo>
                        <a:pt x="1628" y="1332"/>
                      </a:lnTo>
                      <a:lnTo>
                        <a:pt x="1671" y="1322"/>
                      </a:lnTo>
                      <a:lnTo>
                        <a:pt x="1748" y="1104"/>
                      </a:lnTo>
                      <a:lnTo>
                        <a:pt x="1727" y="1010"/>
                      </a:lnTo>
                      <a:lnTo>
                        <a:pt x="1748" y="902"/>
                      </a:lnTo>
                      <a:lnTo>
                        <a:pt x="1735" y="722"/>
                      </a:lnTo>
                      <a:lnTo>
                        <a:pt x="1734" y="722"/>
                      </a:lnTo>
                      <a:lnTo>
                        <a:pt x="1734" y="718"/>
                      </a:lnTo>
                      <a:lnTo>
                        <a:pt x="1437" y="554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4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200" y="1057"/>
                  <a:ext cx="1260" cy="5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Picardie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3" name="Group 23"/>
              <p:cNvGrpSpPr>
                <a:grpSpLocks/>
              </p:cNvGrpSpPr>
              <p:nvPr/>
            </p:nvGrpSpPr>
            <p:grpSpPr bwMode="auto">
              <a:xfrm>
                <a:off x="3902" y="0"/>
                <a:ext cx="2055" cy="1021"/>
                <a:chOff x="3902" y="0"/>
                <a:chExt cx="2055" cy="1021"/>
              </a:xfrm>
              <a:grpFill/>
            </p:grpSpPr>
            <p:sp>
              <p:nvSpPr>
                <p:cNvPr id="245" name="Freeform 25"/>
                <p:cNvSpPr>
                  <a:spLocks/>
                </p:cNvSpPr>
                <p:nvPr/>
              </p:nvSpPr>
              <p:spPr bwMode="auto">
                <a:xfrm>
                  <a:off x="4008" y="0"/>
                  <a:ext cx="1612" cy="1021"/>
                </a:xfrm>
                <a:custGeom>
                  <a:avLst/>
                  <a:gdLst>
                    <a:gd name="T0" fmla="*/ 1016 w 1612"/>
                    <a:gd name="T1" fmla="*/ 174 h 2043"/>
                    <a:gd name="T2" fmla="*/ 956 w 1612"/>
                    <a:gd name="T3" fmla="*/ 140 h 2043"/>
                    <a:gd name="T4" fmla="*/ 867 w 1612"/>
                    <a:gd name="T5" fmla="*/ 143 h 2043"/>
                    <a:gd name="T6" fmla="*/ 782 w 1612"/>
                    <a:gd name="T7" fmla="*/ 173 h 2043"/>
                    <a:gd name="T8" fmla="*/ 736 w 1612"/>
                    <a:gd name="T9" fmla="*/ 163 h 2043"/>
                    <a:gd name="T10" fmla="*/ 692 w 1612"/>
                    <a:gd name="T11" fmla="*/ 123 h 2043"/>
                    <a:gd name="T12" fmla="*/ 642 w 1612"/>
                    <a:gd name="T13" fmla="*/ 123 h 2043"/>
                    <a:gd name="T14" fmla="*/ 622 w 1612"/>
                    <a:gd name="T15" fmla="*/ 103 h 2043"/>
                    <a:gd name="T16" fmla="*/ 638 w 1612"/>
                    <a:gd name="T17" fmla="*/ 58 h 2043"/>
                    <a:gd name="T18" fmla="*/ 600 w 1612"/>
                    <a:gd name="T19" fmla="*/ 12 h 2043"/>
                    <a:gd name="T20" fmla="*/ 557 w 1612"/>
                    <a:gd name="T21" fmla="*/ 0 h 2043"/>
                    <a:gd name="T22" fmla="*/ 302 w 1612"/>
                    <a:gd name="T23" fmla="*/ 31 h 2043"/>
                    <a:gd name="T24" fmla="*/ 98 w 1612"/>
                    <a:gd name="T25" fmla="*/ 64 h 2043"/>
                    <a:gd name="T26" fmla="*/ 9 w 1612"/>
                    <a:gd name="T27" fmla="*/ 102 h 2043"/>
                    <a:gd name="T28" fmla="*/ 8 w 1612"/>
                    <a:gd name="T29" fmla="*/ 239 h 2043"/>
                    <a:gd name="T30" fmla="*/ 53 w 1612"/>
                    <a:gd name="T31" fmla="*/ 266 h 2043"/>
                    <a:gd name="T32" fmla="*/ 11 w 1612"/>
                    <a:gd name="T33" fmla="*/ 253 h 2043"/>
                    <a:gd name="T34" fmla="*/ 0 w 1612"/>
                    <a:gd name="T35" fmla="*/ 298 h 2043"/>
                    <a:gd name="T36" fmla="*/ 7 w 1612"/>
                    <a:gd name="T37" fmla="*/ 327 h 2043"/>
                    <a:gd name="T38" fmla="*/ 43 w 1612"/>
                    <a:gd name="T39" fmla="*/ 339 h 2043"/>
                    <a:gd name="T40" fmla="*/ 222 w 1612"/>
                    <a:gd name="T41" fmla="*/ 350 h 2043"/>
                    <a:gd name="T42" fmla="*/ 237 w 1612"/>
                    <a:gd name="T43" fmla="*/ 373 h 2043"/>
                    <a:gd name="T44" fmla="*/ 345 w 1612"/>
                    <a:gd name="T45" fmla="*/ 417 h 2043"/>
                    <a:gd name="T46" fmla="*/ 528 w 1612"/>
                    <a:gd name="T47" fmla="*/ 398 h 2043"/>
                    <a:gd name="T48" fmla="*/ 488 w 1612"/>
                    <a:gd name="T49" fmla="*/ 441 h 2043"/>
                    <a:gd name="T50" fmla="*/ 515 w 1612"/>
                    <a:gd name="T51" fmla="*/ 465 h 2043"/>
                    <a:gd name="T52" fmla="*/ 552 w 1612"/>
                    <a:gd name="T53" fmla="*/ 442 h 2043"/>
                    <a:gd name="T54" fmla="*/ 682 w 1612"/>
                    <a:gd name="T55" fmla="*/ 468 h 2043"/>
                    <a:gd name="T56" fmla="*/ 695 w 1612"/>
                    <a:gd name="T57" fmla="*/ 447 h 2043"/>
                    <a:gd name="T58" fmla="*/ 738 w 1612"/>
                    <a:gd name="T59" fmla="*/ 482 h 2043"/>
                    <a:gd name="T60" fmla="*/ 774 w 1612"/>
                    <a:gd name="T61" fmla="*/ 470 h 2043"/>
                    <a:gd name="T62" fmla="*/ 787 w 1612"/>
                    <a:gd name="T63" fmla="*/ 494 h 2043"/>
                    <a:gd name="T64" fmla="*/ 917 w 1612"/>
                    <a:gd name="T65" fmla="*/ 480 h 2043"/>
                    <a:gd name="T66" fmla="*/ 967 w 1612"/>
                    <a:gd name="T67" fmla="*/ 500 h 2043"/>
                    <a:gd name="T68" fmla="*/ 1160 w 1612"/>
                    <a:gd name="T69" fmla="*/ 495 h 2043"/>
                    <a:gd name="T70" fmla="*/ 1200 w 1612"/>
                    <a:gd name="T71" fmla="*/ 478 h 2043"/>
                    <a:gd name="T72" fmla="*/ 1236 w 1612"/>
                    <a:gd name="T73" fmla="*/ 492 h 2043"/>
                    <a:gd name="T74" fmla="*/ 1316 w 1612"/>
                    <a:gd name="T75" fmla="*/ 478 h 2043"/>
                    <a:gd name="T76" fmla="*/ 1562 w 1612"/>
                    <a:gd name="T77" fmla="*/ 510 h 2043"/>
                    <a:gd name="T78" fmla="*/ 1612 w 1612"/>
                    <a:gd name="T79" fmla="*/ 462 h 2043"/>
                    <a:gd name="T80" fmla="*/ 1566 w 1612"/>
                    <a:gd name="T81" fmla="*/ 421 h 2043"/>
                    <a:gd name="T82" fmla="*/ 1598 w 1612"/>
                    <a:gd name="T83" fmla="*/ 372 h 2043"/>
                    <a:gd name="T84" fmla="*/ 1555 w 1612"/>
                    <a:gd name="T85" fmla="*/ 377 h 2043"/>
                    <a:gd name="T86" fmla="*/ 1492 w 1612"/>
                    <a:gd name="T87" fmla="*/ 339 h 2043"/>
                    <a:gd name="T88" fmla="*/ 1400 w 1612"/>
                    <a:gd name="T89" fmla="*/ 348 h 2043"/>
                    <a:gd name="T90" fmla="*/ 1316 w 1612"/>
                    <a:gd name="T91" fmla="*/ 338 h 2043"/>
                    <a:gd name="T92" fmla="*/ 1282 w 1612"/>
                    <a:gd name="T93" fmla="*/ 353 h 2043"/>
                    <a:gd name="T94" fmla="*/ 1249 w 1612"/>
                    <a:gd name="T95" fmla="*/ 283 h 2043"/>
                    <a:gd name="T96" fmla="*/ 1166 w 1612"/>
                    <a:gd name="T97" fmla="*/ 274 h 2043"/>
                    <a:gd name="T98" fmla="*/ 1149 w 1612"/>
                    <a:gd name="T99" fmla="*/ 253 h 2043"/>
                    <a:gd name="T100" fmla="*/ 1104 w 1612"/>
                    <a:gd name="T101" fmla="*/ 269 h 2043"/>
                    <a:gd name="T102" fmla="*/ 1056 w 1612"/>
                    <a:gd name="T103" fmla="*/ 261 h 2043"/>
                    <a:gd name="T104" fmla="*/ 1009 w 1612"/>
                    <a:gd name="T105" fmla="*/ 196 h 2043"/>
                    <a:gd name="T106" fmla="*/ 1016 w 1612"/>
                    <a:gd name="T107" fmla="*/ 174 h 2043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1612"/>
                    <a:gd name="T163" fmla="*/ 0 h 2043"/>
                    <a:gd name="T164" fmla="*/ 1612 w 1612"/>
                    <a:gd name="T165" fmla="*/ 2043 h 2043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1612" h="2043">
                      <a:moveTo>
                        <a:pt x="1016" y="696"/>
                      </a:moveTo>
                      <a:lnTo>
                        <a:pt x="956" y="560"/>
                      </a:lnTo>
                      <a:lnTo>
                        <a:pt x="867" y="574"/>
                      </a:lnTo>
                      <a:lnTo>
                        <a:pt x="782" y="692"/>
                      </a:lnTo>
                      <a:lnTo>
                        <a:pt x="736" y="654"/>
                      </a:lnTo>
                      <a:lnTo>
                        <a:pt x="692" y="494"/>
                      </a:lnTo>
                      <a:lnTo>
                        <a:pt x="642" y="492"/>
                      </a:lnTo>
                      <a:lnTo>
                        <a:pt x="622" y="412"/>
                      </a:lnTo>
                      <a:lnTo>
                        <a:pt x="638" y="234"/>
                      </a:lnTo>
                      <a:lnTo>
                        <a:pt x="600" y="50"/>
                      </a:lnTo>
                      <a:lnTo>
                        <a:pt x="557" y="0"/>
                      </a:lnTo>
                      <a:lnTo>
                        <a:pt x="302" y="126"/>
                      </a:lnTo>
                      <a:lnTo>
                        <a:pt x="98" y="256"/>
                      </a:lnTo>
                      <a:lnTo>
                        <a:pt x="9" y="408"/>
                      </a:lnTo>
                      <a:lnTo>
                        <a:pt x="8" y="959"/>
                      </a:lnTo>
                      <a:lnTo>
                        <a:pt x="53" y="1065"/>
                      </a:lnTo>
                      <a:lnTo>
                        <a:pt x="11" y="1013"/>
                      </a:lnTo>
                      <a:lnTo>
                        <a:pt x="0" y="1193"/>
                      </a:lnTo>
                      <a:lnTo>
                        <a:pt x="7" y="1309"/>
                      </a:lnTo>
                      <a:lnTo>
                        <a:pt x="43" y="1359"/>
                      </a:lnTo>
                      <a:lnTo>
                        <a:pt x="222" y="1403"/>
                      </a:lnTo>
                      <a:lnTo>
                        <a:pt x="237" y="1495"/>
                      </a:lnTo>
                      <a:lnTo>
                        <a:pt x="345" y="1669"/>
                      </a:lnTo>
                      <a:lnTo>
                        <a:pt x="528" y="1595"/>
                      </a:lnTo>
                      <a:lnTo>
                        <a:pt x="488" y="1767"/>
                      </a:lnTo>
                      <a:lnTo>
                        <a:pt x="515" y="1863"/>
                      </a:lnTo>
                      <a:lnTo>
                        <a:pt x="552" y="1771"/>
                      </a:lnTo>
                      <a:lnTo>
                        <a:pt x="682" y="1875"/>
                      </a:lnTo>
                      <a:lnTo>
                        <a:pt x="695" y="1791"/>
                      </a:lnTo>
                      <a:lnTo>
                        <a:pt x="738" y="1931"/>
                      </a:lnTo>
                      <a:lnTo>
                        <a:pt x="774" y="1881"/>
                      </a:lnTo>
                      <a:lnTo>
                        <a:pt x="787" y="1977"/>
                      </a:lnTo>
                      <a:lnTo>
                        <a:pt x="917" y="1923"/>
                      </a:lnTo>
                      <a:lnTo>
                        <a:pt x="967" y="2001"/>
                      </a:lnTo>
                      <a:lnTo>
                        <a:pt x="1160" y="1983"/>
                      </a:lnTo>
                      <a:lnTo>
                        <a:pt x="1200" y="1915"/>
                      </a:lnTo>
                      <a:lnTo>
                        <a:pt x="1236" y="1969"/>
                      </a:lnTo>
                      <a:lnTo>
                        <a:pt x="1316" y="1913"/>
                      </a:lnTo>
                      <a:lnTo>
                        <a:pt x="1562" y="2043"/>
                      </a:lnTo>
                      <a:lnTo>
                        <a:pt x="1612" y="1851"/>
                      </a:lnTo>
                      <a:lnTo>
                        <a:pt x="1566" y="1687"/>
                      </a:lnTo>
                      <a:lnTo>
                        <a:pt x="1598" y="1491"/>
                      </a:lnTo>
                      <a:lnTo>
                        <a:pt x="1555" y="1511"/>
                      </a:lnTo>
                      <a:lnTo>
                        <a:pt x="1492" y="1359"/>
                      </a:lnTo>
                      <a:lnTo>
                        <a:pt x="1400" y="1393"/>
                      </a:lnTo>
                      <a:lnTo>
                        <a:pt x="1316" y="1353"/>
                      </a:lnTo>
                      <a:lnTo>
                        <a:pt x="1282" y="1413"/>
                      </a:lnTo>
                      <a:lnTo>
                        <a:pt x="1249" y="1135"/>
                      </a:lnTo>
                      <a:lnTo>
                        <a:pt x="1166" y="1097"/>
                      </a:lnTo>
                      <a:lnTo>
                        <a:pt x="1149" y="1013"/>
                      </a:lnTo>
                      <a:lnTo>
                        <a:pt x="1104" y="1077"/>
                      </a:lnTo>
                      <a:lnTo>
                        <a:pt x="1056" y="1045"/>
                      </a:lnTo>
                      <a:lnTo>
                        <a:pt x="1009" y="786"/>
                      </a:lnTo>
                      <a:lnTo>
                        <a:pt x="1016" y="696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4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902" y="30"/>
                  <a:ext cx="2055" cy="3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Nord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fr-FR" sz="1000" b="1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Pas-de-Calais</a:t>
                  </a:r>
                  <a:endParaRPr lang="fr-FR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4" name="Group 20"/>
              <p:cNvGrpSpPr>
                <a:grpSpLocks/>
              </p:cNvGrpSpPr>
              <p:nvPr/>
            </p:nvGrpSpPr>
            <p:grpSpPr bwMode="auto">
              <a:xfrm>
                <a:off x="4990" y="833"/>
                <a:ext cx="1815" cy="2433"/>
                <a:chOff x="4990" y="833"/>
                <a:chExt cx="1815" cy="2433"/>
              </a:xfrm>
              <a:grpFill/>
            </p:grpSpPr>
            <p:sp>
              <p:nvSpPr>
                <p:cNvPr id="243" name="Freeform 22"/>
                <p:cNvSpPr>
                  <a:spLocks/>
                </p:cNvSpPr>
                <p:nvPr/>
              </p:nvSpPr>
              <p:spPr bwMode="auto">
                <a:xfrm>
                  <a:off x="5136" y="833"/>
                  <a:ext cx="1581" cy="2433"/>
                </a:xfrm>
                <a:custGeom>
                  <a:avLst/>
                  <a:gdLst>
                    <a:gd name="T0" fmla="*/ 1200 w 1581"/>
                    <a:gd name="T1" fmla="*/ 254 h 4868"/>
                    <a:gd name="T2" fmla="*/ 1161 w 1581"/>
                    <a:gd name="T3" fmla="*/ 231 h 4868"/>
                    <a:gd name="T4" fmla="*/ 965 w 1581"/>
                    <a:gd name="T5" fmla="*/ 174 h 4868"/>
                    <a:gd name="T6" fmla="*/ 888 w 1581"/>
                    <a:gd name="T7" fmla="*/ 126 h 4868"/>
                    <a:gd name="T8" fmla="*/ 844 w 1581"/>
                    <a:gd name="T9" fmla="*/ 50 h 4868"/>
                    <a:gd name="T10" fmla="*/ 844 w 1581"/>
                    <a:gd name="T11" fmla="*/ 0 h 4868"/>
                    <a:gd name="T12" fmla="*/ 755 w 1581"/>
                    <a:gd name="T13" fmla="*/ 82 h 4868"/>
                    <a:gd name="T14" fmla="*/ 538 w 1581"/>
                    <a:gd name="T15" fmla="*/ 98 h 4868"/>
                    <a:gd name="T16" fmla="*/ 499 w 1581"/>
                    <a:gd name="T17" fmla="*/ 149 h 4868"/>
                    <a:gd name="T18" fmla="*/ 499 w 1581"/>
                    <a:gd name="T19" fmla="*/ 199 h 4868"/>
                    <a:gd name="T20" fmla="*/ 379 w 1581"/>
                    <a:gd name="T21" fmla="*/ 256 h 4868"/>
                    <a:gd name="T22" fmla="*/ 369 w 1581"/>
                    <a:gd name="T23" fmla="*/ 387 h 4868"/>
                    <a:gd name="T24" fmla="*/ 167 w 1581"/>
                    <a:gd name="T25" fmla="*/ 404 h 4868"/>
                    <a:gd name="T26" fmla="*/ 196 w 1581"/>
                    <a:gd name="T27" fmla="*/ 486 h 4868"/>
                    <a:gd name="T28" fmla="*/ 138 w 1581"/>
                    <a:gd name="T29" fmla="*/ 521 h 4868"/>
                    <a:gd name="T30" fmla="*/ 163 w 1581"/>
                    <a:gd name="T31" fmla="*/ 551 h 4868"/>
                    <a:gd name="T32" fmla="*/ 45 w 1581"/>
                    <a:gd name="T33" fmla="*/ 630 h 4868"/>
                    <a:gd name="T34" fmla="*/ 0 w 1581"/>
                    <a:gd name="T35" fmla="*/ 662 h 4868"/>
                    <a:gd name="T36" fmla="*/ 93 w 1581"/>
                    <a:gd name="T37" fmla="*/ 739 h 4868"/>
                    <a:gd name="T38" fmla="*/ 2 w 1581"/>
                    <a:gd name="T39" fmla="*/ 781 h 4868"/>
                    <a:gd name="T40" fmla="*/ 65 w 1581"/>
                    <a:gd name="T41" fmla="*/ 858 h 4868"/>
                    <a:gd name="T42" fmla="*/ 171 w 1581"/>
                    <a:gd name="T43" fmla="*/ 965 h 4868"/>
                    <a:gd name="T44" fmla="*/ 256 w 1581"/>
                    <a:gd name="T45" fmla="*/ 979 h 4868"/>
                    <a:gd name="T46" fmla="*/ 526 w 1581"/>
                    <a:gd name="T47" fmla="*/ 1051 h 4868"/>
                    <a:gd name="T48" fmla="*/ 604 w 1581"/>
                    <a:gd name="T49" fmla="*/ 1046 h 4868"/>
                    <a:gd name="T50" fmla="*/ 769 w 1581"/>
                    <a:gd name="T51" fmla="*/ 1009 h 4868"/>
                    <a:gd name="T52" fmla="*/ 892 w 1581"/>
                    <a:gd name="T53" fmla="*/ 1039 h 4868"/>
                    <a:gd name="T54" fmla="*/ 926 w 1581"/>
                    <a:gd name="T55" fmla="*/ 1069 h 4868"/>
                    <a:gd name="T56" fmla="*/ 997 w 1581"/>
                    <a:gd name="T57" fmla="*/ 1089 h 4868"/>
                    <a:gd name="T58" fmla="*/ 970 w 1581"/>
                    <a:gd name="T59" fmla="*/ 1130 h 4868"/>
                    <a:gd name="T60" fmla="*/ 1147 w 1581"/>
                    <a:gd name="T61" fmla="*/ 1182 h 4868"/>
                    <a:gd name="T62" fmla="*/ 1193 w 1581"/>
                    <a:gd name="T63" fmla="*/ 1216 h 4868"/>
                    <a:gd name="T64" fmla="*/ 1269 w 1581"/>
                    <a:gd name="T65" fmla="*/ 1201 h 4868"/>
                    <a:gd name="T66" fmla="*/ 1386 w 1581"/>
                    <a:gd name="T67" fmla="*/ 1152 h 4868"/>
                    <a:gd name="T68" fmla="*/ 1467 w 1581"/>
                    <a:gd name="T69" fmla="*/ 1158 h 4868"/>
                    <a:gd name="T70" fmla="*/ 1504 w 1581"/>
                    <a:gd name="T71" fmla="*/ 1076 h 4868"/>
                    <a:gd name="T72" fmla="*/ 1581 w 1581"/>
                    <a:gd name="T73" fmla="*/ 1054 h 4868"/>
                    <a:gd name="T74" fmla="*/ 1579 w 1581"/>
                    <a:gd name="T75" fmla="*/ 1043 h 4868"/>
                    <a:gd name="T76" fmla="*/ 1518 w 1581"/>
                    <a:gd name="T77" fmla="*/ 1032 h 4868"/>
                    <a:gd name="T78" fmla="*/ 1431 w 1581"/>
                    <a:gd name="T79" fmla="*/ 972 h 4868"/>
                    <a:gd name="T80" fmla="*/ 1261 w 1581"/>
                    <a:gd name="T81" fmla="*/ 834 h 4868"/>
                    <a:gd name="T82" fmla="*/ 1040 w 1581"/>
                    <a:gd name="T83" fmla="*/ 736 h 4868"/>
                    <a:gd name="T84" fmla="*/ 979 w 1581"/>
                    <a:gd name="T85" fmla="*/ 666 h 4868"/>
                    <a:gd name="T86" fmla="*/ 947 w 1581"/>
                    <a:gd name="T87" fmla="*/ 586 h 4868"/>
                    <a:gd name="T88" fmla="*/ 1004 w 1581"/>
                    <a:gd name="T89" fmla="*/ 547 h 4868"/>
                    <a:gd name="T90" fmla="*/ 979 w 1581"/>
                    <a:gd name="T91" fmla="*/ 506 h 4868"/>
                    <a:gd name="T92" fmla="*/ 1009 w 1581"/>
                    <a:gd name="T93" fmla="*/ 409 h 4868"/>
                    <a:gd name="T94" fmla="*/ 1038 w 1581"/>
                    <a:gd name="T95" fmla="*/ 351 h 4868"/>
                    <a:gd name="T96" fmla="*/ 1054 w 1581"/>
                    <a:gd name="T97" fmla="*/ 269 h 4868"/>
                    <a:gd name="T98" fmla="*/ 1174 w 1581"/>
                    <a:gd name="T99" fmla="*/ 265 h 48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581"/>
                    <a:gd name="T151" fmla="*/ 0 h 4868"/>
                    <a:gd name="T152" fmla="*/ 1581 w 1581"/>
                    <a:gd name="T153" fmla="*/ 4868 h 48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581" h="4868">
                      <a:moveTo>
                        <a:pt x="1202" y="1016"/>
                      </a:moveTo>
                      <a:lnTo>
                        <a:pt x="1200" y="1016"/>
                      </a:lnTo>
                      <a:lnTo>
                        <a:pt x="1160" y="1024"/>
                      </a:lnTo>
                      <a:lnTo>
                        <a:pt x="1161" y="926"/>
                      </a:lnTo>
                      <a:lnTo>
                        <a:pt x="1068" y="880"/>
                      </a:lnTo>
                      <a:lnTo>
                        <a:pt x="965" y="698"/>
                      </a:lnTo>
                      <a:lnTo>
                        <a:pt x="874" y="702"/>
                      </a:lnTo>
                      <a:lnTo>
                        <a:pt x="888" y="506"/>
                      </a:lnTo>
                      <a:lnTo>
                        <a:pt x="844" y="330"/>
                      </a:lnTo>
                      <a:lnTo>
                        <a:pt x="844" y="202"/>
                      </a:lnTo>
                      <a:lnTo>
                        <a:pt x="885" y="48"/>
                      </a:lnTo>
                      <a:lnTo>
                        <a:pt x="844" y="0"/>
                      </a:lnTo>
                      <a:lnTo>
                        <a:pt x="781" y="132"/>
                      </a:lnTo>
                      <a:lnTo>
                        <a:pt x="755" y="328"/>
                      </a:lnTo>
                      <a:lnTo>
                        <a:pt x="621" y="448"/>
                      </a:lnTo>
                      <a:lnTo>
                        <a:pt x="538" y="394"/>
                      </a:lnTo>
                      <a:lnTo>
                        <a:pt x="486" y="416"/>
                      </a:lnTo>
                      <a:lnTo>
                        <a:pt x="499" y="596"/>
                      </a:lnTo>
                      <a:lnTo>
                        <a:pt x="478" y="704"/>
                      </a:lnTo>
                      <a:lnTo>
                        <a:pt x="499" y="798"/>
                      </a:lnTo>
                      <a:lnTo>
                        <a:pt x="422" y="1016"/>
                      </a:lnTo>
                      <a:lnTo>
                        <a:pt x="379" y="1026"/>
                      </a:lnTo>
                      <a:lnTo>
                        <a:pt x="385" y="1463"/>
                      </a:lnTo>
                      <a:lnTo>
                        <a:pt x="369" y="1551"/>
                      </a:lnTo>
                      <a:lnTo>
                        <a:pt x="288" y="1493"/>
                      </a:lnTo>
                      <a:lnTo>
                        <a:pt x="167" y="1617"/>
                      </a:lnTo>
                      <a:lnTo>
                        <a:pt x="147" y="1697"/>
                      </a:lnTo>
                      <a:lnTo>
                        <a:pt x="196" y="1945"/>
                      </a:lnTo>
                      <a:lnTo>
                        <a:pt x="113" y="2011"/>
                      </a:lnTo>
                      <a:lnTo>
                        <a:pt x="138" y="2085"/>
                      </a:lnTo>
                      <a:lnTo>
                        <a:pt x="124" y="2171"/>
                      </a:lnTo>
                      <a:lnTo>
                        <a:pt x="163" y="2207"/>
                      </a:lnTo>
                      <a:lnTo>
                        <a:pt x="46" y="2521"/>
                      </a:lnTo>
                      <a:lnTo>
                        <a:pt x="45" y="2521"/>
                      </a:lnTo>
                      <a:lnTo>
                        <a:pt x="39" y="2583"/>
                      </a:lnTo>
                      <a:lnTo>
                        <a:pt x="0" y="2651"/>
                      </a:lnTo>
                      <a:lnTo>
                        <a:pt x="53" y="2907"/>
                      </a:lnTo>
                      <a:lnTo>
                        <a:pt x="93" y="2957"/>
                      </a:lnTo>
                      <a:lnTo>
                        <a:pt x="48" y="3106"/>
                      </a:lnTo>
                      <a:lnTo>
                        <a:pt x="2" y="3128"/>
                      </a:lnTo>
                      <a:lnTo>
                        <a:pt x="8" y="3392"/>
                      </a:lnTo>
                      <a:lnTo>
                        <a:pt x="65" y="3436"/>
                      </a:lnTo>
                      <a:lnTo>
                        <a:pt x="133" y="3606"/>
                      </a:lnTo>
                      <a:lnTo>
                        <a:pt x="171" y="3862"/>
                      </a:lnTo>
                      <a:lnTo>
                        <a:pt x="201" y="3794"/>
                      </a:lnTo>
                      <a:lnTo>
                        <a:pt x="256" y="3920"/>
                      </a:lnTo>
                      <a:lnTo>
                        <a:pt x="333" y="4254"/>
                      </a:lnTo>
                      <a:lnTo>
                        <a:pt x="526" y="4206"/>
                      </a:lnTo>
                      <a:lnTo>
                        <a:pt x="571" y="4248"/>
                      </a:lnTo>
                      <a:lnTo>
                        <a:pt x="604" y="4188"/>
                      </a:lnTo>
                      <a:lnTo>
                        <a:pt x="697" y="4160"/>
                      </a:lnTo>
                      <a:lnTo>
                        <a:pt x="769" y="4038"/>
                      </a:lnTo>
                      <a:lnTo>
                        <a:pt x="883" y="4074"/>
                      </a:lnTo>
                      <a:lnTo>
                        <a:pt x="892" y="4160"/>
                      </a:lnTo>
                      <a:lnTo>
                        <a:pt x="931" y="4190"/>
                      </a:lnTo>
                      <a:lnTo>
                        <a:pt x="926" y="4280"/>
                      </a:lnTo>
                      <a:lnTo>
                        <a:pt x="971" y="4288"/>
                      </a:lnTo>
                      <a:lnTo>
                        <a:pt x="997" y="4358"/>
                      </a:lnTo>
                      <a:lnTo>
                        <a:pt x="1014" y="4450"/>
                      </a:lnTo>
                      <a:lnTo>
                        <a:pt x="970" y="4524"/>
                      </a:lnTo>
                      <a:lnTo>
                        <a:pt x="1006" y="4672"/>
                      </a:lnTo>
                      <a:lnTo>
                        <a:pt x="1147" y="4732"/>
                      </a:lnTo>
                      <a:lnTo>
                        <a:pt x="1193" y="4780"/>
                      </a:lnTo>
                      <a:lnTo>
                        <a:pt x="1193" y="4868"/>
                      </a:lnTo>
                      <a:lnTo>
                        <a:pt x="1268" y="4808"/>
                      </a:lnTo>
                      <a:lnTo>
                        <a:pt x="1269" y="4806"/>
                      </a:lnTo>
                      <a:lnTo>
                        <a:pt x="1285" y="4732"/>
                      </a:lnTo>
                      <a:lnTo>
                        <a:pt x="1386" y="4612"/>
                      </a:lnTo>
                      <a:lnTo>
                        <a:pt x="1419" y="4668"/>
                      </a:lnTo>
                      <a:lnTo>
                        <a:pt x="1467" y="4636"/>
                      </a:lnTo>
                      <a:lnTo>
                        <a:pt x="1472" y="4382"/>
                      </a:lnTo>
                      <a:lnTo>
                        <a:pt x="1504" y="4308"/>
                      </a:lnTo>
                      <a:lnTo>
                        <a:pt x="1547" y="4320"/>
                      </a:lnTo>
                      <a:lnTo>
                        <a:pt x="1581" y="4220"/>
                      </a:lnTo>
                      <a:lnTo>
                        <a:pt x="1579" y="4176"/>
                      </a:lnTo>
                      <a:lnTo>
                        <a:pt x="1579" y="4174"/>
                      </a:lnTo>
                      <a:lnTo>
                        <a:pt x="1558" y="4098"/>
                      </a:lnTo>
                      <a:lnTo>
                        <a:pt x="1518" y="4130"/>
                      </a:lnTo>
                      <a:lnTo>
                        <a:pt x="1514" y="4032"/>
                      </a:lnTo>
                      <a:lnTo>
                        <a:pt x="1431" y="3890"/>
                      </a:lnTo>
                      <a:lnTo>
                        <a:pt x="1457" y="3630"/>
                      </a:lnTo>
                      <a:lnTo>
                        <a:pt x="1261" y="3338"/>
                      </a:lnTo>
                      <a:lnTo>
                        <a:pt x="1298" y="3264"/>
                      </a:lnTo>
                      <a:lnTo>
                        <a:pt x="1040" y="2947"/>
                      </a:lnTo>
                      <a:lnTo>
                        <a:pt x="987" y="2789"/>
                      </a:lnTo>
                      <a:lnTo>
                        <a:pt x="979" y="2665"/>
                      </a:lnTo>
                      <a:lnTo>
                        <a:pt x="929" y="2523"/>
                      </a:lnTo>
                      <a:lnTo>
                        <a:pt x="947" y="2345"/>
                      </a:lnTo>
                      <a:lnTo>
                        <a:pt x="994" y="2313"/>
                      </a:lnTo>
                      <a:lnTo>
                        <a:pt x="1004" y="2191"/>
                      </a:lnTo>
                      <a:lnTo>
                        <a:pt x="963" y="2149"/>
                      </a:lnTo>
                      <a:lnTo>
                        <a:pt x="979" y="2027"/>
                      </a:lnTo>
                      <a:lnTo>
                        <a:pt x="946" y="1749"/>
                      </a:lnTo>
                      <a:lnTo>
                        <a:pt x="1009" y="1639"/>
                      </a:lnTo>
                      <a:lnTo>
                        <a:pt x="990" y="1559"/>
                      </a:lnTo>
                      <a:lnTo>
                        <a:pt x="1038" y="1407"/>
                      </a:lnTo>
                      <a:lnTo>
                        <a:pt x="1025" y="1140"/>
                      </a:lnTo>
                      <a:lnTo>
                        <a:pt x="1054" y="1078"/>
                      </a:lnTo>
                      <a:lnTo>
                        <a:pt x="1141" y="1140"/>
                      </a:lnTo>
                      <a:lnTo>
                        <a:pt x="1174" y="1060"/>
                      </a:lnTo>
                      <a:lnTo>
                        <a:pt x="1202" y="1016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4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990" y="2220"/>
                  <a:ext cx="1815" cy="9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</p:grpSp>
          <p:grpSp>
            <p:nvGrpSpPr>
              <p:cNvPr id="225" name="Group 17"/>
              <p:cNvGrpSpPr>
                <a:grpSpLocks/>
              </p:cNvGrpSpPr>
              <p:nvPr/>
            </p:nvGrpSpPr>
            <p:grpSpPr bwMode="auto">
              <a:xfrm>
                <a:off x="6065" y="1339"/>
                <a:ext cx="1688" cy="1656"/>
                <a:chOff x="6065" y="1339"/>
                <a:chExt cx="1688" cy="1656"/>
              </a:xfrm>
              <a:grpFill/>
            </p:grpSpPr>
            <p:sp>
              <p:nvSpPr>
                <p:cNvPr id="241" name="Freeform 19"/>
                <p:cNvSpPr>
                  <a:spLocks/>
                </p:cNvSpPr>
                <p:nvPr/>
              </p:nvSpPr>
              <p:spPr bwMode="auto">
                <a:xfrm>
                  <a:off x="6065" y="1339"/>
                  <a:ext cx="1688" cy="1656"/>
                </a:xfrm>
                <a:custGeom>
                  <a:avLst/>
                  <a:gdLst>
                    <a:gd name="T0" fmla="*/ 1687 w 1688"/>
                    <a:gd name="T1" fmla="*/ 227 h 3312"/>
                    <a:gd name="T2" fmla="*/ 1466 w 1688"/>
                    <a:gd name="T3" fmla="*/ 203 h 3312"/>
                    <a:gd name="T4" fmla="*/ 1322 w 1688"/>
                    <a:gd name="T5" fmla="*/ 204 h 3312"/>
                    <a:gd name="T6" fmla="*/ 1241 w 1688"/>
                    <a:gd name="T7" fmla="*/ 163 h 3312"/>
                    <a:gd name="T8" fmla="*/ 1194 w 1688"/>
                    <a:gd name="T9" fmla="*/ 197 h 3312"/>
                    <a:gd name="T10" fmla="*/ 1029 w 1688"/>
                    <a:gd name="T11" fmla="*/ 122 h 3312"/>
                    <a:gd name="T12" fmla="*/ 957 w 1688"/>
                    <a:gd name="T13" fmla="*/ 61 h 3312"/>
                    <a:gd name="T14" fmla="*/ 720 w 1688"/>
                    <a:gd name="T15" fmla="*/ 68 h 3312"/>
                    <a:gd name="T16" fmla="*/ 593 w 1688"/>
                    <a:gd name="T17" fmla="*/ 50 h 3312"/>
                    <a:gd name="T18" fmla="*/ 439 w 1688"/>
                    <a:gd name="T19" fmla="*/ 29 h 3312"/>
                    <a:gd name="T20" fmla="*/ 334 w 1688"/>
                    <a:gd name="T21" fmla="*/ 55 h 3312"/>
                    <a:gd name="T22" fmla="*/ 275 w 1688"/>
                    <a:gd name="T23" fmla="*/ 0 h 3312"/>
                    <a:gd name="T24" fmla="*/ 272 w 1688"/>
                    <a:gd name="T25" fmla="*/ 1 h 3312"/>
                    <a:gd name="T26" fmla="*/ 212 w 1688"/>
                    <a:gd name="T27" fmla="*/ 32 h 3312"/>
                    <a:gd name="T28" fmla="*/ 96 w 1688"/>
                    <a:gd name="T29" fmla="*/ 32 h 3312"/>
                    <a:gd name="T30" fmla="*/ 61 w 1688"/>
                    <a:gd name="T31" fmla="*/ 137 h 3312"/>
                    <a:gd name="T32" fmla="*/ 17 w 1688"/>
                    <a:gd name="T33" fmla="*/ 184 h 3312"/>
                    <a:gd name="T34" fmla="*/ 34 w 1688"/>
                    <a:gd name="T35" fmla="*/ 284 h 3312"/>
                    <a:gd name="T36" fmla="*/ 65 w 1688"/>
                    <a:gd name="T37" fmla="*/ 325 h 3312"/>
                    <a:gd name="T38" fmla="*/ 0 w 1688"/>
                    <a:gd name="T39" fmla="*/ 378 h 3312"/>
                    <a:gd name="T40" fmla="*/ 58 w 1688"/>
                    <a:gd name="T41" fmla="*/ 444 h 3312"/>
                    <a:gd name="T42" fmla="*/ 369 w 1688"/>
                    <a:gd name="T43" fmla="*/ 563 h 3312"/>
                    <a:gd name="T44" fmla="*/ 528 w 1688"/>
                    <a:gd name="T45" fmla="*/ 654 h 3312"/>
                    <a:gd name="T46" fmla="*/ 585 w 1688"/>
                    <a:gd name="T47" fmla="*/ 755 h 3312"/>
                    <a:gd name="T48" fmla="*/ 629 w 1688"/>
                    <a:gd name="T49" fmla="*/ 771 h 3312"/>
                    <a:gd name="T50" fmla="*/ 773 w 1688"/>
                    <a:gd name="T51" fmla="*/ 746 h 3312"/>
                    <a:gd name="T52" fmla="*/ 967 w 1688"/>
                    <a:gd name="T53" fmla="*/ 766 h 3312"/>
                    <a:gd name="T54" fmla="*/ 1122 w 1688"/>
                    <a:gd name="T55" fmla="*/ 778 h 3312"/>
                    <a:gd name="T56" fmla="*/ 1264 w 1688"/>
                    <a:gd name="T57" fmla="*/ 824 h 3312"/>
                    <a:gd name="T58" fmla="*/ 1306 w 1688"/>
                    <a:gd name="T59" fmla="*/ 805 h 3312"/>
                    <a:gd name="T60" fmla="*/ 1380 w 1688"/>
                    <a:gd name="T61" fmla="*/ 698 h 3312"/>
                    <a:gd name="T62" fmla="*/ 1459 w 1688"/>
                    <a:gd name="T63" fmla="*/ 588 h 3312"/>
                    <a:gd name="T64" fmla="*/ 1400 w 1688"/>
                    <a:gd name="T65" fmla="*/ 493 h 3312"/>
                    <a:gd name="T66" fmla="*/ 1424 w 1688"/>
                    <a:gd name="T67" fmla="*/ 486 h 3312"/>
                    <a:gd name="T68" fmla="*/ 1504 w 1688"/>
                    <a:gd name="T69" fmla="*/ 371 h 3312"/>
                    <a:gd name="T70" fmla="*/ 1394 w 1688"/>
                    <a:gd name="T71" fmla="*/ 342 h 3312"/>
                    <a:gd name="T72" fmla="*/ 1337 w 1688"/>
                    <a:gd name="T73" fmla="*/ 349 h 3312"/>
                    <a:gd name="T74" fmla="*/ 1279 w 1688"/>
                    <a:gd name="T75" fmla="*/ 312 h 3312"/>
                    <a:gd name="T76" fmla="*/ 1366 w 1688"/>
                    <a:gd name="T77" fmla="*/ 250 h 3312"/>
                    <a:gd name="T78" fmla="*/ 1642 w 1688"/>
                    <a:gd name="T79" fmla="*/ 284 h 3312"/>
                    <a:gd name="T80" fmla="*/ 1688 w 1688"/>
                    <a:gd name="T81" fmla="*/ 228 h 331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688"/>
                    <a:gd name="T124" fmla="*/ 0 h 3312"/>
                    <a:gd name="T125" fmla="*/ 1688 w 1688"/>
                    <a:gd name="T126" fmla="*/ 3312 h 3312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688" h="3312">
                      <a:moveTo>
                        <a:pt x="1686" y="911"/>
                      </a:moveTo>
                      <a:lnTo>
                        <a:pt x="1687" y="907"/>
                      </a:lnTo>
                      <a:lnTo>
                        <a:pt x="1564" y="685"/>
                      </a:lnTo>
                      <a:lnTo>
                        <a:pt x="1466" y="811"/>
                      </a:lnTo>
                      <a:lnTo>
                        <a:pt x="1361" y="775"/>
                      </a:lnTo>
                      <a:lnTo>
                        <a:pt x="1322" y="813"/>
                      </a:lnTo>
                      <a:lnTo>
                        <a:pt x="1287" y="693"/>
                      </a:lnTo>
                      <a:lnTo>
                        <a:pt x="1241" y="651"/>
                      </a:lnTo>
                      <a:lnTo>
                        <a:pt x="1198" y="697"/>
                      </a:lnTo>
                      <a:lnTo>
                        <a:pt x="1194" y="787"/>
                      </a:lnTo>
                      <a:lnTo>
                        <a:pt x="1152" y="765"/>
                      </a:lnTo>
                      <a:lnTo>
                        <a:pt x="1029" y="487"/>
                      </a:lnTo>
                      <a:lnTo>
                        <a:pt x="1003" y="307"/>
                      </a:lnTo>
                      <a:lnTo>
                        <a:pt x="957" y="245"/>
                      </a:lnTo>
                      <a:lnTo>
                        <a:pt x="788" y="165"/>
                      </a:lnTo>
                      <a:lnTo>
                        <a:pt x="720" y="271"/>
                      </a:lnTo>
                      <a:lnTo>
                        <a:pt x="677" y="275"/>
                      </a:lnTo>
                      <a:lnTo>
                        <a:pt x="593" y="199"/>
                      </a:lnTo>
                      <a:lnTo>
                        <a:pt x="544" y="114"/>
                      </a:lnTo>
                      <a:lnTo>
                        <a:pt x="439" y="114"/>
                      </a:lnTo>
                      <a:lnTo>
                        <a:pt x="420" y="199"/>
                      </a:lnTo>
                      <a:lnTo>
                        <a:pt x="334" y="221"/>
                      </a:lnTo>
                      <a:lnTo>
                        <a:pt x="281" y="0"/>
                      </a:lnTo>
                      <a:lnTo>
                        <a:pt x="275" y="0"/>
                      </a:lnTo>
                      <a:lnTo>
                        <a:pt x="273" y="2"/>
                      </a:lnTo>
                      <a:lnTo>
                        <a:pt x="272" y="2"/>
                      </a:lnTo>
                      <a:lnTo>
                        <a:pt x="245" y="46"/>
                      </a:lnTo>
                      <a:lnTo>
                        <a:pt x="212" y="126"/>
                      </a:lnTo>
                      <a:lnTo>
                        <a:pt x="125" y="64"/>
                      </a:lnTo>
                      <a:lnTo>
                        <a:pt x="96" y="126"/>
                      </a:lnTo>
                      <a:lnTo>
                        <a:pt x="109" y="393"/>
                      </a:lnTo>
                      <a:lnTo>
                        <a:pt x="61" y="545"/>
                      </a:lnTo>
                      <a:lnTo>
                        <a:pt x="80" y="625"/>
                      </a:lnTo>
                      <a:lnTo>
                        <a:pt x="17" y="735"/>
                      </a:lnTo>
                      <a:lnTo>
                        <a:pt x="50" y="1013"/>
                      </a:lnTo>
                      <a:lnTo>
                        <a:pt x="34" y="1135"/>
                      </a:lnTo>
                      <a:lnTo>
                        <a:pt x="75" y="1177"/>
                      </a:lnTo>
                      <a:lnTo>
                        <a:pt x="65" y="1299"/>
                      </a:lnTo>
                      <a:lnTo>
                        <a:pt x="18" y="1331"/>
                      </a:lnTo>
                      <a:lnTo>
                        <a:pt x="0" y="1509"/>
                      </a:lnTo>
                      <a:lnTo>
                        <a:pt x="50" y="1651"/>
                      </a:lnTo>
                      <a:lnTo>
                        <a:pt x="58" y="1775"/>
                      </a:lnTo>
                      <a:lnTo>
                        <a:pt x="111" y="1933"/>
                      </a:lnTo>
                      <a:lnTo>
                        <a:pt x="369" y="2250"/>
                      </a:lnTo>
                      <a:lnTo>
                        <a:pt x="332" y="2324"/>
                      </a:lnTo>
                      <a:lnTo>
                        <a:pt x="528" y="2616"/>
                      </a:lnTo>
                      <a:lnTo>
                        <a:pt x="502" y="2876"/>
                      </a:lnTo>
                      <a:lnTo>
                        <a:pt x="585" y="3018"/>
                      </a:lnTo>
                      <a:lnTo>
                        <a:pt x="589" y="3116"/>
                      </a:lnTo>
                      <a:lnTo>
                        <a:pt x="629" y="3084"/>
                      </a:lnTo>
                      <a:lnTo>
                        <a:pt x="650" y="3160"/>
                      </a:lnTo>
                      <a:lnTo>
                        <a:pt x="773" y="2984"/>
                      </a:lnTo>
                      <a:lnTo>
                        <a:pt x="881" y="3114"/>
                      </a:lnTo>
                      <a:lnTo>
                        <a:pt x="967" y="3064"/>
                      </a:lnTo>
                      <a:lnTo>
                        <a:pt x="1044" y="3178"/>
                      </a:lnTo>
                      <a:lnTo>
                        <a:pt x="1122" y="3110"/>
                      </a:lnTo>
                      <a:lnTo>
                        <a:pt x="1250" y="3312"/>
                      </a:lnTo>
                      <a:lnTo>
                        <a:pt x="1264" y="3294"/>
                      </a:lnTo>
                      <a:lnTo>
                        <a:pt x="1265" y="3294"/>
                      </a:lnTo>
                      <a:lnTo>
                        <a:pt x="1306" y="3218"/>
                      </a:lnTo>
                      <a:lnTo>
                        <a:pt x="1307" y="3032"/>
                      </a:lnTo>
                      <a:lnTo>
                        <a:pt x="1380" y="2790"/>
                      </a:lnTo>
                      <a:lnTo>
                        <a:pt x="1443" y="2376"/>
                      </a:lnTo>
                      <a:lnTo>
                        <a:pt x="1459" y="2350"/>
                      </a:lnTo>
                      <a:lnTo>
                        <a:pt x="1380" y="2278"/>
                      </a:lnTo>
                      <a:lnTo>
                        <a:pt x="1400" y="1973"/>
                      </a:lnTo>
                      <a:lnTo>
                        <a:pt x="1371" y="1933"/>
                      </a:lnTo>
                      <a:lnTo>
                        <a:pt x="1424" y="1943"/>
                      </a:lnTo>
                      <a:lnTo>
                        <a:pt x="1459" y="1889"/>
                      </a:lnTo>
                      <a:lnTo>
                        <a:pt x="1504" y="1481"/>
                      </a:lnTo>
                      <a:lnTo>
                        <a:pt x="1437" y="1377"/>
                      </a:lnTo>
                      <a:lnTo>
                        <a:pt x="1394" y="1365"/>
                      </a:lnTo>
                      <a:lnTo>
                        <a:pt x="1372" y="1441"/>
                      </a:lnTo>
                      <a:lnTo>
                        <a:pt x="1337" y="1395"/>
                      </a:lnTo>
                      <a:lnTo>
                        <a:pt x="1362" y="1317"/>
                      </a:lnTo>
                      <a:lnTo>
                        <a:pt x="1279" y="1245"/>
                      </a:lnTo>
                      <a:lnTo>
                        <a:pt x="1353" y="911"/>
                      </a:lnTo>
                      <a:lnTo>
                        <a:pt x="1366" y="999"/>
                      </a:lnTo>
                      <a:lnTo>
                        <a:pt x="1505" y="1139"/>
                      </a:lnTo>
                      <a:lnTo>
                        <a:pt x="1642" y="1133"/>
                      </a:lnTo>
                      <a:lnTo>
                        <a:pt x="1664" y="1049"/>
                      </a:lnTo>
                      <a:lnTo>
                        <a:pt x="1688" y="911"/>
                      </a:lnTo>
                      <a:lnTo>
                        <a:pt x="1686" y="911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4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6160" y="1670"/>
                  <a:ext cx="1335" cy="5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Lorraine</a:t>
                  </a:r>
                  <a:endParaRPr lang="fr-F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6" name="Group 14"/>
              <p:cNvGrpSpPr>
                <a:grpSpLocks/>
              </p:cNvGrpSpPr>
              <p:nvPr/>
            </p:nvGrpSpPr>
            <p:grpSpPr bwMode="auto">
              <a:xfrm>
                <a:off x="7330" y="1795"/>
                <a:ext cx="1130" cy="1536"/>
                <a:chOff x="7330" y="1795"/>
                <a:chExt cx="1130" cy="1536"/>
              </a:xfrm>
              <a:grpFill/>
            </p:grpSpPr>
            <p:sp>
              <p:nvSpPr>
                <p:cNvPr id="239" name="Freeform 16"/>
                <p:cNvSpPr>
                  <a:spLocks/>
                </p:cNvSpPr>
                <p:nvPr/>
              </p:nvSpPr>
              <p:spPr bwMode="auto">
                <a:xfrm>
                  <a:off x="7330" y="1795"/>
                  <a:ext cx="783" cy="1536"/>
                </a:xfrm>
                <a:custGeom>
                  <a:avLst/>
                  <a:gdLst>
                    <a:gd name="T0" fmla="*/ 426 w 783"/>
                    <a:gd name="T1" fmla="*/ 1 h 3072"/>
                    <a:gd name="T2" fmla="*/ 423 w 783"/>
                    <a:gd name="T3" fmla="*/ 0 h 3072"/>
                    <a:gd name="T4" fmla="*/ 399 w 783"/>
                    <a:gd name="T5" fmla="*/ 35 h 3072"/>
                    <a:gd name="T6" fmla="*/ 377 w 783"/>
                    <a:gd name="T7" fmla="*/ 56 h 3072"/>
                    <a:gd name="T8" fmla="*/ 240 w 783"/>
                    <a:gd name="T9" fmla="*/ 57 h 3072"/>
                    <a:gd name="T10" fmla="*/ 101 w 783"/>
                    <a:gd name="T11" fmla="*/ 22 h 3072"/>
                    <a:gd name="T12" fmla="*/ 88 w 783"/>
                    <a:gd name="T13" fmla="*/ 0 h 3072"/>
                    <a:gd name="T14" fmla="*/ 14 w 783"/>
                    <a:gd name="T15" fmla="*/ 84 h 3072"/>
                    <a:gd name="T16" fmla="*/ 97 w 783"/>
                    <a:gd name="T17" fmla="*/ 102 h 3072"/>
                    <a:gd name="T18" fmla="*/ 72 w 783"/>
                    <a:gd name="T19" fmla="*/ 121 h 3072"/>
                    <a:gd name="T20" fmla="*/ 107 w 783"/>
                    <a:gd name="T21" fmla="*/ 133 h 3072"/>
                    <a:gd name="T22" fmla="*/ 129 w 783"/>
                    <a:gd name="T23" fmla="*/ 114 h 3072"/>
                    <a:gd name="T24" fmla="*/ 172 w 783"/>
                    <a:gd name="T25" fmla="*/ 117 h 3072"/>
                    <a:gd name="T26" fmla="*/ 239 w 783"/>
                    <a:gd name="T27" fmla="*/ 143 h 3072"/>
                    <a:gd name="T28" fmla="*/ 194 w 783"/>
                    <a:gd name="T29" fmla="*/ 245 h 3072"/>
                    <a:gd name="T30" fmla="*/ 159 w 783"/>
                    <a:gd name="T31" fmla="*/ 258 h 3072"/>
                    <a:gd name="T32" fmla="*/ 106 w 783"/>
                    <a:gd name="T33" fmla="*/ 256 h 3072"/>
                    <a:gd name="T34" fmla="*/ 135 w 783"/>
                    <a:gd name="T35" fmla="*/ 266 h 3072"/>
                    <a:gd name="T36" fmla="*/ 115 w 783"/>
                    <a:gd name="T37" fmla="*/ 342 h 3072"/>
                    <a:gd name="T38" fmla="*/ 194 w 783"/>
                    <a:gd name="T39" fmla="*/ 360 h 3072"/>
                    <a:gd name="T40" fmla="*/ 178 w 783"/>
                    <a:gd name="T41" fmla="*/ 367 h 3072"/>
                    <a:gd name="T42" fmla="*/ 115 w 783"/>
                    <a:gd name="T43" fmla="*/ 470 h 3072"/>
                    <a:gd name="T44" fmla="*/ 42 w 783"/>
                    <a:gd name="T45" fmla="*/ 531 h 3072"/>
                    <a:gd name="T46" fmla="*/ 41 w 783"/>
                    <a:gd name="T47" fmla="*/ 577 h 3072"/>
                    <a:gd name="T48" fmla="*/ 0 w 783"/>
                    <a:gd name="T49" fmla="*/ 596 h 3072"/>
                    <a:gd name="T50" fmla="*/ 115 w 783"/>
                    <a:gd name="T51" fmla="*/ 634 h 3072"/>
                    <a:gd name="T52" fmla="*/ 122 w 783"/>
                    <a:gd name="T53" fmla="*/ 703 h 3072"/>
                    <a:gd name="T54" fmla="*/ 165 w 783"/>
                    <a:gd name="T55" fmla="*/ 702 h 3072"/>
                    <a:gd name="T56" fmla="*/ 197 w 783"/>
                    <a:gd name="T57" fmla="*/ 741 h 3072"/>
                    <a:gd name="T58" fmla="*/ 202 w 783"/>
                    <a:gd name="T59" fmla="*/ 741 h 3072"/>
                    <a:gd name="T60" fmla="*/ 247 w 783"/>
                    <a:gd name="T61" fmla="*/ 746 h 3072"/>
                    <a:gd name="T62" fmla="*/ 234 w 783"/>
                    <a:gd name="T63" fmla="*/ 768 h 3072"/>
                    <a:gd name="T64" fmla="*/ 351 w 783"/>
                    <a:gd name="T65" fmla="*/ 768 h 3072"/>
                    <a:gd name="T66" fmla="*/ 392 w 783"/>
                    <a:gd name="T67" fmla="*/ 761 h 3072"/>
                    <a:gd name="T68" fmla="*/ 400 w 783"/>
                    <a:gd name="T69" fmla="*/ 738 h 3072"/>
                    <a:gd name="T70" fmla="*/ 443 w 783"/>
                    <a:gd name="T71" fmla="*/ 737 h 3072"/>
                    <a:gd name="T72" fmla="*/ 446 w 783"/>
                    <a:gd name="T73" fmla="*/ 713 h 3072"/>
                    <a:gd name="T74" fmla="*/ 481 w 783"/>
                    <a:gd name="T75" fmla="*/ 698 h 3072"/>
                    <a:gd name="T76" fmla="*/ 437 w 783"/>
                    <a:gd name="T77" fmla="*/ 638 h 3072"/>
                    <a:gd name="T78" fmla="*/ 478 w 783"/>
                    <a:gd name="T79" fmla="*/ 520 h 3072"/>
                    <a:gd name="T80" fmla="*/ 449 w 783"/>
                    <a:gd name="T81" fmla="*/ 440 h 3072"/>
                    <a:gd name="T82" fmla="*/ 539 w 783"/>
                    <a:gd name="T83" fmla="*/ 335 h 3072"/>
                    <a:gd name="T84" fmla="*/ 561 w 783"/>
                    <a:gd name="T85" fmla="*/ 214 h 3072"/>
                    <a:gd name="T86" fmla="*/ 722 w 783"/>
                    <a:gd name="T87" fmla="*/ 110 h 3072"/>
                    <a:gd name="T88" fmla="*/ 783 w 783"/>
                    <a:gd name="T89" fmla="*/ 28 h 3072"/>
                    <a:gd name="T90" fmla="*/ 652 w 783"/>
                    <a:gd name="T91" fmla="*/ 5 h 3072"/>
                    <a:gd name="T92" fmla="*/ 426 w 783"/>
                    <a:gd name="T93" fmla="*/ 1 h 3072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783"/>
                    <a:gd name="T142" fmla="*/ 0 h 3072"/>
                    <a:gd name="T143" fmla="*/ 783 w 783"/>
                    <a:gd name="T144" fmla="*/ 3072 h 3072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783" h="3072">
                      <a:moveTo>
                        <a:pt x="426" y="2"/>
                      </a:moveTo>
                      <a:lnTo>
                        <a:pt x="423" y="0"/>
                      </a:lnTo>
                      <a:lnTo>
                        <a:pt x="399" y="138"/>
                      </a:lnTo>
                      <a:lnTo>
                        <a:pt x="377" y="222"/>
                      </a:lnTo>
                      <a:lnTo>
                        <a:pt x="240" y="228"/>
                      </a:lnTo>
                      <a:lnTo>
                        <a:pt x="101" y="88"/>
                      </a:lnTo>
                      <a:lnTo>
                        <a:pt x="88" y="0"/>
                      </a:lnTo>
                      <a:lnTo>
                        <a:pt x="14" y="334"/>
                      </a:lnTo>
                      <a:lnTo>
                        <a:pt x="97" y="406"/>
                      </a:lnTo>
                      <a:lnTo>
                        <a:pt x="72" y="484"/>
                      </a:lnTo>
                      <a:lnTo>
                        <a:pt x="107" y="530"/>
                      </a:lnTo>
                      <a:lnTo>
                        <a:pt x="129" y="454"/>
                      </a:lnTo>
                      <a:lnTo>
                        <a:pt x="172" y="466"/>
                      </a:lnTo>
                      <a:lnTo>
                        <a:pt x="239" y="570"/>
                      </a:lnTo>
                      <a:lnTo>
                        <a:pt x="194" y="978"/>
                      </a:lnTo>
                      <a:lnTo>
                        <a:pt x="159" y="1032"/>
                      </a:lnTo>
                      <a:lnTo>
                        <a:pt x="106" y="1022"/>
                      </a:lnTo>
                      <a:lnTo>
                        <a:pt x="135" y="1062"/>
                      </a:lnTo>
                      <a:lnTo>
                        <a:pt x="115" y="1367"/>
                      </a:lnTo>
                      <a:lnTo>
                        <a:pt x="194" y="1439"/>
                      </a:lnTo>
                      <a:lnTo>
                        <a:pt x="178" y="1465"/>
                      </a:lnTo>
                      <a:lnTo>
                        <a:pt x="115" y="1879"/>
                      </a:lnTo>
                      <a:lnTo>
                        <a:pt x="42" y="2121"/>
                      </a:lnTo>
                      <a:lnTo>
                        <a:pt x="41" y="2307"/>
                      </a:lnTo>
                      <a:lnTo>
                        <a:pt x="0" y="2383"/>
                      </a:lnTo>
                      <a:lnTo>
                        <a:pt x="115" y="2535"/>
                      </a:lnTo>
                      <a:lnTo>
                        <a:pt x="122" y="2809"/>
                      </a:lnTo>
                      <a:lnTo>
                        <a:pt x="165" y="2807"/>
                      </a:lnTo>
                      <a:lnTo>
                        <a:pt x="197" y="2963"/>
                      </a:lnTo>
                      <a:lnTo>
                        <a:pt x="202" y="2961"/>
                      </a:lnTo>
                      <a:lnTo>
                        <a:pt x="247" y="2981"/>
                      </a:lnTo>
                      <a:lnTo>
                        <a:pt x="234" y="3070"/>
                      </a:lnTo>
                      <a:lnTo>
                        <a:pt x="351" y="3072"/>
                      </a:lnTo>
                      <a:lnTo>
                        <a:pt x="392" y="3042"/>
                      </a:lnTo>
                      <a:lnTo>
                        <a:pt x="400" y="2949"/>
                      </a:lnTo>
                      <a:lnTo>
                        <a:pt x="443" y="2945"/>
                      </a:lnTo>
                      <a:lnTo>
                        <a:pt x="446" y="2849"/>
                      </a:lnTo>
                      <a:lnTo>
                        <a:pt x="481" y="2789"/>
                      </a:lnTo>
                      <a:lnTo>
                        <a:pt x="437" y="2551"/>
                      </a:lnTo>
                      <a:lnTo>
                        <a:pt x="478" y="2079"/>
                      </a:lnTo>
                      <a:lnTo>
                        <a:pt x="449" y="1761"/>
                      </a:lnTo>
                      <a:lnTo>
                        <a:pt x="539" y="1337"/>
                      </a:lnTo>
                      <a:lnTo>
                        <a:pt x="561" y="856"/>
                      </a:lnTo>
                      <a:lnTo>
                        <a:pt x="722" y="438"/>
                      </a:lnTo>
                      <a:lnTo>
                        <a:pt x="783" y="112"/>
                      </a:lnTo>
                      <a:lnTo>
                        <a:pt x="652" y="20"/>
                      </a:lnTo>
                      <a:lnTo>
                        <a:pt x="426" y="2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4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365" y="2265"/>
                  <a:ext cx="1095" cy="5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Alsace</a:t>
                  </a:r>
                  <a:endParaRPr lang="fr-F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7" name="Group 11"/>
              <p:cNvGrpSpPr>
                <a:grpSpLocks/>
              </p:cNvGrpSpPr>
              <p:nvPr/>
            </p:nvGrpSpPr>
            <p:grpSpPr bwMode="auto">
              <a:xfrm>
                <a:off x="6335" y="2832"/>
                <a:ext cx="1370" cy="1661"/>
                <a:chOff x="6335" y="2832"/>
                <a:chExt cx="1370" cy="1661"/>
              </a:xfrm>
              <a:grpFill/>
            </p:grpSpPr>
            <p:sp>
              <p:nvSpPr>
                <p:cNvPr id="237" name="Freeform 13"/>
                <p:cNvSpPr>
                  <a:spLocks/>
                </p:cNvSpPr>
                <p:nvPr/>
              </p:nvSpPr>
              <p:spPr bwMode="auto">
                <a:xfrm>
                  <a:off x="6349" y="2832"/>
                  <a:ext cx="1178" cy="1661"/>
                </a:xfrm>
                <a:custGeom>
                  <a:avLst/>
                  <a:gdLst>
                    <a:gd name="T0" fmla="*/ 334 w 1178"/>
                    <a:gd name="T1" fmla="*/ 81 h 3322"/>
                    <a:gd name="T2" fmla="*/ 259 w 1178"/>
                    <a:gd name="T3" fmla="*/ 96 h 3322"/>
                    <a:gd name="T4" fmla="*/ 206 w 1178"/>
                    <a:gd name="T5" fmla="*/ 168 h 3322"/>
                    <a:gd name="T6" fmla="*/ 72 w 1178"/>
                    <a:gd name="T7" fmla="*/ 184 h 3322"/>
                    <a:gd name="T8" fmla="*/ 96 w 1178"/>
                    <a:gd name="T9" fmla="*/ 190 h 3322"/>
                    <a:gd name="T10" fmla="*/ 129 w 1178"/>
                    <a:gd name="T11" fmla="*/ 238 h 3322"/>
                    <a:gd name="T12" fmla="*/ 98 w 1178"/>
                    <a:gd name="T13" fmla="*/ 280 h 3322"/>
                    <a:gd name="T14" fmla="*/ 140 w 1178"/>
                    <a:gd name="T15" fmla="*/ 352 h 3322"/>
                    <a:gd name="T16" fmla="*/ 16 w 1178"/>
                    <a:gd name="T17" fmla="*/ 466 h 3322"/>
                    <a:gd name="T18" fmla="*/ 7 w 1178"/>
                    <a:gd name="T19" fmla="*/ 521 h 3322"/>
                    <a:gd name="T20" fmla="*/ 57 w 1178"/>
                    <a:gd name="T21" fmla="*/ 583 h 3322"/>
                    <a:gd name="T22" fmla="*/ 129 w 1178"/>
                    <a:gd name="T23" fmla="*/ 662 h 3322"/>
                    <a:gd name="T24" fmla="*/ 98 w 1178"/>
                    <a:gd name="T25" fmla="*/ 740 h 3322"/>
                    <a:gd name="T26" fmla="*/ 55 w 1178"/>
                    <a:gd name="T27" fmla="*/ 748 h 3322"/>
                    <a:gd name="T28" fmla="*/ 122 w 1178"/>
                    <a:gd name="T29" fmla="*/ 807 h 3322"/>
                    <a:gd name="T30" fmla="*/ 167 w 1178"/>
                    <a:gd name="T31" fmla="*/ 831 h 3322"/>
                    <a:gd name="T32" fmla="*/ 273 w 1178"/>
                    <a:gd name="T33" fmla="*/ 796 h 3322"/>
                    <a:gd name="T34" fmla="*/ 331 w 1178"/>
                    <a:gd name="T35" fmla="*/ 829 h 3322"/>
                    <a:gd name="T36" fmla="*/ 474 w 1178"/>
                    <a:gd name="T37" fmla="*/ 803 h 3322"/>
                    <a:gd name="T38" fmla="*/ 554 w 1178"/>
                    <a:gd name="T39" fmla="*/ 752 h 3322"/>
                    <a:gd name="T40" fmla="*/ 607 w 1178"/>
                    <a:gd name="T41" fmla="*/ 660 h 3322"/>
                    <a:gd name="T42" fmla="*/ 774 w 1178"/>
                    <a:gd name="T43" fmla="*/ 503 h 3322"/>
                    <a:gd name="T44" fmla="*/ 1084 w 1178"/>
                    <a:gd name="T45" fmla="*/ 347 h 3322"/>
                    <a:gd name="T46" fmla="*/ 1116 w 1178"/>
                    <a:gd name="T47" fmla="*/ 309 h 3322"/>
                    <a:gd name="T48" fmla="*/ 1065 w 1178"/>
                    <a:gd name="T49" fmla="*/ 259 h 3322"/>
                    <a:gd name="T50" fmla="*/ 1178 w 1178"/>
                    <a:gd name="T51" fmla="*/ 223 h 3322"/>
                    <a:gd name="T52" fmla="*/ 1103 w 1178"/>
                    <a:gd name="T53" fmla="*/ 184 h 3322"/>
                    <a:gd name="T54" fmla="*/ 981 w 1178"/>
                    <a:gd name="T55" fmla="*/ 78 h 3322"/>
                    <a:gd name="T56" fmla="*/ 966 w 1178"/>
                    <a:gd name="T57" fmla="*/ 82 h 3322"/>
                    <a:gd name="T58" fmla="*/ 760 w 1178"/>
                    <a:gd name="T59" fmla="*/ 49 h 3322"/>
                    <a:gd name="T60" fmla="*/ 597 w 1178"/>
                    <a:gd name="T61" fmla="*/ 33 h 3322"/>
                    <a:gd name="T62" fmla="*/ 366 w 1178"/>
                    <a:gd name="T63" fmla="*/ 44 h 3322"/>
                    <a:gd name="T64" fmla="*/ 368 w 1178"/>
                    <a:gd name="T65" fmla="*/ 56 h 332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178"/>
                    <a:gd name="T100" fmla="*/ 0 h 3322"/>
                    <a:gd name="T101" fmla="*/ 1178 w 1178"/>
                    <a:gd name="T102" fmla="*/ 3322 h 332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178" h="3322">
                      <a:moveTo>
                        <a:pt x="368" y="222"/>
                      </a:moveTo>
                      <a:lnTo>
                        <a:pt x="334" y="322"/>
                      </a:lnTo>
                      <a:lnTo>
                        <a:pt x="291" y="310"/>
                      </a:lnTo>
                      <a:lnTo>
                        <a:pt x="259" y="384"/>
                      </a:lnTo>
                      <a:lnTo>
                        <a:pt x="254" y="638"/>
                      </a:lnTo>
                      <a:lnTo>
                        <a:pt x="206" y="670"/>
                      </a:lnTo>
                      <a:lnTo>
                        <a:pt x="173" y="614"/>
                      </a:lnTo>
                      <a:lnTo>
                        <a:pt x="72" y="734"/>
                      </a:lnTo>
                      <a:lnTo>
                        <a:pt x="56" y="808"/>
                      </a:lnTo>
                      <a:lnTo>
                        <a:pt x="96" y="758"/>
                      </a:lnTo>
                      <a:lnTo>
                        <a:pt x="127" y="852"/>
                      </a:lnTo>
                      <a:lnTo>
                        <a:pt x="129" y="950"/>
                      </a:lnTo>
                      <a:lnTo>
                        <a:pt x="57" y="1073"/>
                      </a:lnTo>
                      <a:lnTo>
                        <a:pt x="98" y="1119"/>
                      </a:lnTo>
                      <a:lnTo>
                        <a:pt x="159" y="1367"/>
                      </a:lnTo>
                      <a:lnTo>
                        <a:pt x="140" y="1405"/>
                      </a:lnTo>
                      <a:lnTo>
                        <a:pt x="113" y="1657"/>
                      </a:lnTo>
                      <a:lnTo>
                        <a:pt x="16" y="1865"/>
                      </a:lnTo>
                      <a:lnTo>
                        <a:pt x="0" y="1991"/>
                      </a:lnTo>
                      <a:lnTo>
                        <a:pt x="7" y="2083"/>
                      </a:lnTo>
                      <a:lnTo>
                        <a:pt x="134" y="2213"/>
                      </a:lnTo>
                      <a:lnTo>
                        <a:pt x="57" y="2331"/>
                      </a:lnTo>
                      <a:lnTo>
                        <a:pt x="96" y="2379"/>
                      </a:lnTo>
                      <a:lnTo>
                        <a:pt x="129" y="2645"/>
                      </a:lnTo>
                      <a:lnTo>
                        <a:pt x="85" y="2799"/>
                      </a:lnTo>
                      <a:lnTo>
                        <a:pt x="98" y="2958"/>
                      </a:lnTo>
                      <a:lnTo>
                        <a:pt x="56" y="2992"/>
                      </a:lnTo>
                      <a:lnTo>
                        <a:pt x="55" y="2992"/>
                      </a:lnTo>
                      <a:lnTo>
                        <a:pt x="56" y="2992"/>
                      </a:lnTo>
                      <a:lnTo>
                        <a:pt x="122" y="3226"/>
                      </a:lnTo>
                      <a:lnTo>
                        <a:pt x="165" y="3228"/>
                      </a:lnTo>
                      <a:lnTo>
                        <a:pt x="167" y="3322"/>
                      </a:lnTo>
                      <a:lnTo>
                        <a:pt x="211" y="3314"/>
                      </a:lnTo>
                      <a:lnTo>
                        <a:pt x="273" y="3182"/>
                      </a:lnTo>
                      <a:lnTo>
                        <a:pt x="324" y="3232"/>
                      </a:lnTo>
                      <a:lnTo>
                        <a:pt x="331" y="3316"/>
                      </a:lnTo>
                      <a:lnTo>
                        <a:pt x="391" y="3310"/>
                      </a:lnTo>
                      <a:lnTo>
                        <a:pt x="474" y="3210"/>
                      </a:lnTo>
                      <a:lnTo>
                        <a:pt x="554" y="3010"/>
                      </a:lnTo>
                      <a:lnTo>
                        <a:pt x="554" y="3008"/>
                      </a:lnTo>
                      <a:lnTo>
                        <a:pt x="552" y="3006"/>
                      </a:lnTo>
                      <a:lnTo>
                        <a:pt x="607" y="2639"/>
                      </a:lnTo>
                      <a:lnTo>
                        <a:pt x="786" y="2307"/>
                      </a:lnTo>
                      <a:lnTo>
                        <a:pt x="774" y="2011"/>
                      </a:lnTo>
                      <a:lnTo>
                        <a:pt x="905" y="1829"/>
                      </a:lnTo>
                      <a:lnTo>
                        <a:pt x="1084" y="1385"/>
                      </a:lnTo>
                      <a:lnTo>
                        <a:pt x="1081" y="1299"/>
                      </a:lnTo>
                      <a:lnTo>
                        <a:pt x="1116" y="1233"/>
                      </a:lnTo>
                      <a:lnTo>
                        <a:pt x="1051" y="1123"/>
                      </a:lnTo>
                      <a:lnTo>
                        <a:pt x="1065" y="1033"/>
                      </a:lnTo>
                      <a:lnTo>
                        <a:pt x="1123" y="904"/>
                      </a:lnTo>
                      <a:lnTo>
                        <a:pt x="1178" y="890"/>
                      </a:lnTo>
                      <a:lnTo>
                        <a:pt x="1146" y="734"/>
                      </a:lnTo>
                      <a:lnTo>
                        <a:pt x="1103" y="736"/>
                      </a:lnTo>
                      <a:lnTo>
                        <a:pt x="1096" y="462"/>
                      </a:lnTo>
                      <a:lnTo>
                        <a:pt x="981" y="310"/>
                      </a:lnTo>
                      <a:lnTo>
                        <a:pt x="980" y="310"/>
                      </a:lnTo>
                      <a:lnTo>
                        <a:pt x="966" y="328"/>
                      </a:lnTo>
                      <a:lnTo>
                        <a:pt x="838" y="126"/>
                      </a:lnTo>
                      <a:lnTo>
                        <a:pt x="760" y="194"/>
                      </a:lnTo>
                      <a:lnTo>
                        <a:pt x="683" y="80"/>
                      </a:lnTo>
                      <a:lnTo>
                        <a:pt x="597" y="130"/>
                      </a:lnTo>
                      <a:lnTo>
                        <a:pt x="489" y="0"/>
                      </a:lnTo>
                      <a:lnTo>
                        <a:pt x="366" y="176"/>
                      </a:lnTo>
                      <a:lnTo>
                        <a:pt x="366" y="178"/>
                      </a:lnTo>
                      <a:lnTo>
                        <a:pt x="368" y="222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3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335" y="3215"/>
                  <a:ext cx="1370" cy="715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Franche-Comté</a:t>
                  </a:r>
                  <a:endParaRPr lang="fr-F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8" name="Group 8"/>
              <p:cNvGrpSpPr>
                <a:grpSpLocks/>
              </p:cNvGrpSpPr>
              <p:nvPr/>
            </p:nvGrpSpPr>
            <p:grpSpPr bwMode="auto">
              <a:xfrm>
                <a:off x="5359" y="4275"/>
                <a:ext cx="2329" cy="2244"/>
                <a:chOff x="5359" y="4275"/>
                <a:chExt cx="2329" cy="2244"/>
              </a:xfrm>
              <a:grpFill/>
            </p:grpSpPr>
            <p:sp>
              <p:nvSpPr>
                <p:cNvPr id="235" name="Freeform 10"/>
                <p:cNvSpPr>
                  <a:spLocks noEditPoints="1"/>
                </p:cNvSpPr>
                <p:nvPr/>
              </p:nvSpPr>
              <p:spPr bwMode="auto">
                <a:xfrm>
                  <a:off x="5359" y="4275"/>
                  <a:ext cx="2329" cy="2244"/>
                </a:xfrm>
                <a:custGeom>
                  <a:avLst/>
                  <a:gdLst>
                    <a:gd name="T0" fmla="*/ 1705 w 2329"/>
                    <a:gd name="T1" fmla="*/ 50 h 4488"/>
                    <a:gd name="T2" fmla="*/ 1592 w 2329"/>
                    <a:gd name="T3" fmla="*/ 159 h 4488"/>
                    <a:gd name="T4" fmla="*/ 1581 w 2329"/>
                    <a:gd name="T5" fmla="*/ 100 h 4488"/>
                    <a:gd name="T6" fmla="*/ 1544 w 2329"/>
                    <a:gd name="T7" fmla="*/ 31 h 4488"/>
                    <a:gd name="T8" fmla="*/ 1321 w 2329"/>
                    <a:gd name="T9" fmla="*/ 108 h 4488"/>
                    <a:gd name="T10" fmla="*/ 1201 w 2329"/>
                    <a:gd name="T11" fmla="*/ 107 h 4488"/>
                    <a:gd name="T12" fmla="*/ 1112 w 2329"/>
                    <a:gd name="T13" fmla="*/ 85 h 4488"/>
                    <a:gd name="T14" fmla="*/ 888 w 2329"/>
                    <a:gd name="T15" fmla="*/ 12 h 4488"/>
                    <a:gd name="T16" fmla="*/ 621 w 2329"/>
                    <a:gd name="T17" fmla="*/ 102 h 4488"/>
                    <a:gd name="T18" fmla="*/ 524 w 2329"/>
                    <a:gd name="T19" fmla="*/ 120 h 4488"/>
                    <a:gd name="T20" fmla="*/ 450 w 2329"/>
                    <a:gd name="T21" fmla="*/ 144 h 4488"/>
                    <a:gd name="T22" fmla="*/ 208 w 2329"/>
                    <a:gd name="T23" fmla="*/ 169 h 4488"/>
                    <a:gd name="T24" fmla="*/ 69 w 2329"/>
                    <a:gd name="T25" fmla="*/ 130 h 4488"/>
                    <a:gd name="T26" fmla="*/ 0 w 2329"/>
                    <a:gd name="T27" fmla="*/ 285 h 4488"/>
                    <a:gd name="T28" fmla="*/ 78 w 2329"/>
                    <a:gd name="T29" fmla="*/ 413 h 4488"/>
                    <a:gd name="T30" fmla="*/ 145 w 2329"/>
                    <a:gd name="T31" fmla="*/ 554 h 4488"/>
                    <a:gd name="T32" fmla="*/ 264 w 2329"/>
                    <a:gd name="T33" fmla="*/ 560 h 4488"/>
                    <a:gd name="T34" fmla="*/ 462 w 2329"/>
                    <a:gd name="T35" fmla="*/ 596 h 4488"/>
                    <a:gd name="T36" fmla="*/ 522 w 2329"/>
                    <a:gd name="T37" fmla="*/ 638 h 4488"/>
                    <a:gd name="T38" fmla="*/ 460 w 2329"/>
                    <a:gd name="T39" fmla="*/ 692 h 4488"/>
                    <a:gd name="T40" fmla="*/ 378 w 2329"/>
                    <a:gd name="T41" fmla="*/ 734 h 4488"/>
                    <a:gd name="T42" fmla="*/ 133 w 2329"/>
                    <a:gd name="T43" fmla="*/ 843 h 4488"/>
                    <a:gd name="T44" fmla="*/ 391 w 2329"/>
                    <a:gd name="T45" fmla="*/ 1059 h 4488"/>
                    <a:gd name="T46" fmla="*/ 539 w 2329"/>
                    <a:gd name="T47" fmla="*/ 1032 h 4488"/>
                    <a:gd name="T48" fmla="*/ 673 w 2329"/>
                    <a:gd name="T49" fmla="*/ 1031 h 4488"/>
                    <a:gd name="T50" fmla="*/ 949 w 2329"/>
                    <a:gd name="T51" fmla="*/ 1038 h 4488"/>
                    <a:gd name="T52" fmla="*/ 1034 w 2329"/>
                    <a:gd name="T53" fmla="*/ 1077 h 4488"/>
                    <a:gd name="T54" fmla="*/ 1257 w 2329"/>
                    <a:gd name="T55" fmla="*/ 1122 h 4488"/>
                    <a:gd name="T56" fmla="*/ 1377 w 2329"/>
                    <a:gd name="T57" fmla="*/ 1047 h 4488"/>
                    <a:gd name="T58" fmla="*/ 1250 w 2329"/>
                    <a:gd name="T59" fmla="*/ 945 h 4488"/>
                    <a:gd name="T60" fmla="*/ 1306 w 2329"/>
                    <a:gd name="T61" fmla="*/ 919 h 4488"/>
                    <a:gd name="T62" fmla="*/ 1437 w 2329"/>
                    <a:gd name="T63" fmla="*/ 839 h 4488"/>
                    <a:gd name="T64" fmla="*/ 1550 w 2329"/>
                    <a:gd name="T65" fmla="*/ 785 h 4488"/>
                    <a:gd name="T66" fmla="*/ 1797 w 2329"/>
                    <a:gd name="T67" fmla="*/ 719 h 4488"/>
                    <a:gd name="T68" fmla="*/ 1726 w 2329"/>
                    <a:gd name="T69" fmla="*/ 634 h 4488"/>
                    <a:gd name="T70" fmla="*/ 1978 w 2329"/>
                    <a:gd name="T71" fmla="*/ 637 h 4488"/>
                    <a:gd name="T72" fmla="*/ 2304 w 2329"/>
                    <a:gd name="T73" fmla="*/ 545 h 4488"/>
                    <a:gd name="T74" fmla="*/ 2217 w 2329"/>
                    <a:gd name="T75" fmla="*/ 446 h 4488"/>
                    <a:gd name="T76" fmla="*/ 2108 w 2329"/>
                    <a:gd name="T77" fmla="*/ 363 h 4488"/>
                    <a:gd name="T78" fmla="*/ 2185 w 2329"/>
                    <a:gd name="T79" fmla="*/ 255 h 4488"/>
                    <a:gd name="T80" fmla="*/ 2029 w 2329"/>
                    <a:gd name="T81" fmla="*/ 140 h 4488"/>
                    <a:gd name="T82" fmla="*/ 2015 w 2329"/>
                    <a:gd name="T83" fmla="*/ 29 h 4488"/>
                    <a:gd name="T84" fmla="*/ 886 w 2329"/>
                    <a:gd name="T85" fmla="*/ 980 h 4488"/>
                    <a:gd name="T86" fmla="*/ 856 w 2329"/>
                    <a:gd name="T87" fmla="*/ 1038 h 4488"/>
                    <a:gd name="T88" fmla="*/ 886 w 2329"/>
                    <a:gd name="T89" fmla="*/ 980 h 4488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329"/>
                    <a:gd name="T136" fmla="*/ 0 h 4488"/>
                    <a:gd name="T137" fmla="*/ 2329 w 2329"/>
                    <a:gd name="T138" fmla="*/ 4488 h 4488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329" h="4488">
                      <a:moveTo>
                        <a:pt x="1835" y="114"/>
                      </a:moveTo>
                      <a:lnTo>
                        <a:pt x="1758" y="242"/>
                      </a:lnTo>
                      <a:lnTo>
                        <a:pt x="1705" y="198"/>
                      </a:lnTo>
                      <a:lnTo>
                        <a:pt x="1663" y="376"/>
                      </a:lnTo>
                      <a:lnTo>
                        <a:pt x="1699" y="470"/>
                      </a:lnTo>
                      <a:lnTo>
                        <a:pt x="1592" y="634"/>
                      </a:lnTo>
                      <a:lnTo>
                        <a:pt x="1484" y="664"/>
                      </a:lnTo>
                      <a:lnTo>
                        <a:pt x="1492" y="506"/>
                      </a:lnTo>
                      <a:lnTo>
                        <a:pt x="1581" y="398"/>
                      </a:lnTo>
                      <a:lnTo>
                        <a:pt x="1597" y="186"/>
                      </a:lnTo>
                      <a:lnTo>
                        <a:pt x="1544" y="122"/>
                      </a:lnTo>
                      <a:lnTo>
                        <a:pt x="1544" y="124"/>
                      </a:lnTo>
                      <a:lnTo>
                        <a:pt x="1464" y="324"/>
                      </a:lnTo>
                      <a:lnTo>
                        <a:pt x="1381" y="424"/>
                      </a:lnTo>
                      <a:lnTo>
                        <a:pt x="1321" y="430"/>
                      </a:lnTo>
                      <a:lnTo>
                        <a:pt x="1314" y="346"/>
                      </a:lnTo>
                      <a:lnTo>
                        <a:pt x="1263" y="296"/>
                      </a:lnTo>
                      <a:lnTo>
                        <a:pt x="1201" y="428"/>
                      </a:lnTo>
                      <a:lnTo>
                        <a:pt x="1157" y="436"/>
                      </a:lnTo>
                      <a:lnTo>
                        <a:pt x="1155" y="342"/>
                      </a:lnTo>
                      <a:lnTo>
                        <a:pt x="1112" y="340"/>
                      </a:lnTo>
                      <a:lnTo>
                        <a:pt x="1046" y="106"/>
                      </a:lnTo>
                      <a:lnTo>
                        <a:pt x="971" y="8"/>
                      </a:lnTo>
                      <a:lnTo>
                        <a:pt x="888" y="46"/>
                      </a:lnTo>
                      <a:lnTo>
                        <a:pt x="797" y="0"/>
                      </a:lnTo>
                      <a:lnTo>
                        <a:pt x="707" y="640"/>
                      </a:lnTo>
                      <a:lnTo>
                        <a:pt x="621" y="406"/>
                      </a:lnTo>
                      <a:lnTo>
                        <a:pt x="596" y="478"/>
                      </a:lnTo>
                      <a:lnTo>
                        <a:pt x="558" y="426"/>
                      </a:lnTo>
                      <a:lnTo>
                        <a:pt x="524" y="480"/>
                      </a:lnTo>
                      <a:lnTo>
                        <a:pt x="490" y="426"/>
                      </a:lnTo>
                      <a:lnTo>
                        <a:pt x="454" y="484"/>
                      </a:lnTo>
                      <a:lnTo>
                        <a:pt x="450" y="574"/>
                      </a:lnTo>
                      <a:lnTo>
                        <a:pt x="362" y="694"/>
                      </a:lnTo>
                      <a:lnTo>
                        <a:pt x="331" y="628"/>
                      </a:lnTo>
                      <a:lnTo>
                        <a:pt x="208" y="674"/>
                      </a:lnTo>
                      <a:lnTo>
                        <a:pt x="128" y="574"/>
                      </a:lnTo>
                      <a:lnTo>
                        <a:pt x="129" y="482"/>
                      </a:lnTo>
                      <a:lnTo>
                        <a:pt x="69" y="518"/>
                      </a:lnTo>
                      <a:lnTo>
                        <a:pt x="61" y="614"/>
                      </a:lnTo>
                      <a:lnTo>
                        <a:pt x="84" y="992"/>
                      </a:lnTo>
                      <a:lnTo>
                        <a:pt x="0" y="1138"/>
                      </a:lnTo>
                      <a:lnTo>
                        <a:pt x="38" y="1224"/>
                      </a:lnTo>
                      <a:lnTo>
                        <a:pt x="7" y="1414"/>
                      </a:lnTo>
                      <a:lnTo>
                        <a:pt x="78" y="1652"/>
                      </a:lnTo>
                      <a:lnTo>
                        <a:pt x="148" y="1768"/>
                      </a:lnTo>
                      <a:lnTo>
                        <a:pt x="189" y="1995"/>
                      </a:lnTo>
                      <a:lnTo>
                        <a:pt x="145" y="2213"/>
                      </a:lnTo>
                      <a:lnTo>
                        <a:pt x="187" y="2187"/>
                      </a:lnTo>
                      <a:lnTo>
                        <a:pt x="221" y="2247"/>
                      </a:lnTo>
                      <a:lnTo>
                        <a:pt x="264" y="2237"/>
                      </a:lnTo>
                      <a:lnTo>
                        <a:pt x="360" y="2145"/>
                      </a:lnTo>
                      <a:lnTo>
                        <a:pt x="452" y="2213"/>
                      </a:lnTo>
                      <a:lnTo>
                        <a:pt x="462" y="2383"/>
                      </a:lnTo>
                      <a:lnTo>
                        <a:pt x="503" y="2351"/>
                      </a:lnTo>
                      <a:lnTo>
                        <a:pt x="536" y="2421"/>
                      </a:lnTo>
                      <a:lnTo>
                        <a:pt x="522" y="2551"/>
                      </a:lnTo>
                      <a:lnTo>
                        <a:pt x="522" y="2645"/>
                      </a:lnTo>
                      <a:lnTo>
                        <a:pt x="483" y="2607"/>
                      </a:lnTo>
                      <a:lnTo>
                        <a:pt x="460" y="2769"/>
                      </a:lnTo>
                      <a:lnTo>
                        <a:pt x="420" y="2835"/>
                      </a:lnTo>
                      <a:lnTo>
                        <a:pt x="431" y="2925"/>
                      </a:lnTo>
                      <a:lnTo>
                        <a:pt x="378" y="2937"/>
                      </a:lnTo>
                      <a:lnTo>
                        <a:pt x="327" y="3115"/>
                      </a:lnTo>
                      <a:lnTo>
                        <a:pt x="237" y="3173"/>
                      </a:lnTo>
                      <a:lnTo>
                        <a:pt x="133" y="3371"/>
                      </a:lnTo>
                      <a:lnTo>
                        <a:pt x="164" y="3647"/>
                      </a:lnTo>
                      <a:lnTo>
                        <a:pt x="271" y="4084"/>
                      </a:lnTo>
                      <a:lnTo>
                        <a:pt x="391" y="4236"/>
                      </a:lnTo>
                      <a:lnTo>
                        <a:pt x="498" y="4100"/>
                      </a:lnTo>
                      <a:lnTo>
                        <a:pt x="500" y="4198"/>
                      </a:lnTo>
                      <a:lnTo>
                        <a:pt x="539" y="4128"/>
                      </a:lnTo>
                      <a:lnTo>
                        <a:pt x="581" y="4130"/>
                      </a:lnTo>
                      <a:lnTo>
                        <a:pt x="674" y="4234"/>
                      </a:lnTo>
                      <a:lnTo>
                        <a:pt x="673" y="4122"/>
                      </a:lnTo>
                      <a:lnTo>
                        <a:pt x="762" y="4142"/>
                      </a:lnTo>
                      <a:lnTo>
                        <a:pt x="816" y="4274"/>
                      </a:lnTo>
                      <a:lnTo>
                        <a:pt x="949" y="4152"/>
                      </a:lnTo>
                      <a:lnTo>
                        <a:pt x="986" y="4196"/>
                      </a:lnTo>
                      <a:lnTo>
                        <a:pt x="1026" y="4130"/>
                      </a:lnTo>
                      <a:lnTo>
                        <a:pt x="1034" y="4306"/>
                      </a:lnTo>
                      <a:lnTo>
                        <a:pt x="1176" y="4332"/>
                      </a:lnTo>
                      <a:lnTo>
                        <a:pt x="1177" y="4418"/>
                      </a:lnTo>
                      <a:lnTo>
                        <a:pt x="1257" y="4488"/>
                      </a:lnTo>
                      <a:lnTo>
                        <a:pt x="1322" y="4344"/>
                      </a:lnTo>
                      <a:lnTo>
                        <a:pt x="1374" y="4334"/>
                      </a:lnTo>
                      <a:lnTo>
                        <a:pt x="1377" y="4188"/>
                      </a:lnTo>
                      <a:lnTo>
                        <a:pt x="1223" y="4014"/>
                      </a:lnTo>
                      <a:lnTo>
                        <a:pt x="1201" y="3934"/>
                      </a:lnTo>
                      <a:lnTo>
                        <a:pt x="1250" y="3778"/>
                      </a:lnTo>
                      <a:lnTo>
                        <a:pt x="1314" y="3822"/>
                      </a:lnTo>
                      <a:lnTo>
                        <a:pt x="1352" y="3745"/>
                      </a:lnTo>
                      <a:lnTo>
                        <a:pt x="1306" y="3677"/>
                      </a:lnTo>
                      <a:lnTo>
                        <a:pt x="1344" y="3469"/>
                      </a:lnTo>
                      <a:lnTo>
                        <a:pt x="1433" y="3459"/>
                      </a:lnTo>
                      <a:lnTo>
                        <a:pt x="1437" y="3357"/>
                      </a:lnTo>
                      <a:lnTo>
                        <a:pt x="1452" y="3263"/>
                      </a:lnTo>
                      <a:lnTo>
                        <a:pt x="1536" y="3227"/>
                      </a:lnTo>
                      <a:lnTo>
                        <a:pt x="1550" y="3139"/>
                      </a:lnTo>
                      <a:lnTo>
                        <a:pt x="1743" y="3023"/>
                      </a:lnTo>
                      <a:lnTo>
                        <a:pt x="1790" y="3057"/>
                      </a:lnTo>
                      <a:lnTo>
                        <a:pt x="1797" y="2877"/>
                      </a:lnTo>
                      <a:lnTo>
                        <a:pt x="1728" y="2783"/>
                      </a:lnTo>
                      <a:lnTo>
                        <a:pt x="1702" y="2655"/>
                      </a:lnTo>
                      <a:lnTo>
                        <a:pt x="1726" y="2537"/>
                      </a:lnTo>
                      <a:lnTo>
                        <a:pt x="1846" y="2645"/>
                      </a:lnTo>
                      <a:lnTo>
                        <a:pt x="1876" y="2585"/>
                      </a:lnTo>
                      <a:lnTo>
                        <a:pt x="1978" y="2547"/>
                      </a:lnTo>
                      <a:lnTo>
                        <a:pt x="1978" y="2543"/>
                      </a:lnTo>
                      <a:lnTo>
                        <a:pt x="2273" y="2291"/>
                      </a:lnTo>
                      <a:lnTo>
                        <a:pt x="2304" y="2179"/>
                      </a:lnTo>
                      <a:lnTo>
                        <a:pt x="2286" y="2097"/>
                      </a:lnTo>
                      <a:lnTo>
                        <a:pt x="2329" y="1939"/>
                      </a:lnTo>
                      <a:lnTo>
                        <a:pt x="2217" y="1784"/>
                      </a:lnTo>
                      <a:lnTo>
                        <a:pt x="2183" y="1616"/>
                      </a:lnTo>
                      <a:lnTo>
                        <a:pt x="2194" y="1522"/>
                      </a:lnTo>
                      <a:lnTo>
                        <a:pt x="2108" y="1450"/>
                      </a:lnTo>
                      <a:lnTo>
                        <a:pt x="2064" y="1370"/>
                      </a:lnTo>
                      <a:lnTo>
                        <a:pt x="2057" y="1272"/>
                      </a:lnTo>
                      <a:lnTo>
                        <a:pt x="2185" y="1020"/>
                      </a:lnTo>
                      <a:lnTo>
                        <a:pt x="2201" y="926"/>
                      </a:lnTo>
                      <a:lnTo>
                        <a:pt x="2149" y="786"/>
                      </a:lnTo>
                      <a:lnTo>
                        <a:pt x="2029" y="560"/>
                      </a:lnTo>
                      <a:lnTo>
                        <a:pt x="2065" y="370"/>
                      </a:lnTo>
                      <a:lnTo>
                        <a:pt x="2008" y="204"/>
                      </a:lnTo>
                      <a:lnTo>
                        <a:pt x="2015" y="116"/>
                      </a:lnTo>
                      <a:lnTo>
                        <a:pt x="1964" y="94"/>
                      </a:lnTo>
                      <a:lnTo>
                        <a:pt x="1835" y="114"/>
                      </a:lnTo>
                      <a:close/>
                      <a:moveTo>
                        <a:pt x="886" y="3918"/>
                      </a:moveTo>
                      <a:lnTo>
                        <a:pt x="955" y="4002"/>
                      </a:lnTo>
                      <a:lnTo>
                        <a:pt x="918" y="4112"/>
                      </a:lnTo>
                      <a:lnTo>
                        <a:pt x="856" y="4150"/>
                      </a:lnTo>
                      <a:lnTo>
                        <a:pt x="826" y="4082"/>
                      </a:lnTo>
                      <a:lnTo>
                        <a:pt x="846" y="3988"/>
                      </a:lnTo>
                      <a:lnTo>
                        <a:pt x="886" y="3918"/>
                      </a:lnTo>
                      <a:close/>
                    </a:path>
                  </a:pathLst>
                </a:custGeom>
                <a:blipFill>
                  <a:blip r:embed="rId2" cstate="print"/>
                  <a:tile tx="0" ty="0" sx="100000" sy="100000" flip="none" algn="tl"/>
                </a:blip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36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985" y="4838"/>
                  <a:ext cx="1125" cy="8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200"/>
                    </a:lnSpc>
                    <a:spcAft>
                      <a:spcPts val="0"/>
                    </a:spcAft>
                  </a:pPr>
                  <a:r>
                    <a:rPr lang="fr-FR" sz="10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Rhône Alpes</a:t>
                  </a:r>
                  <a:endParaRPr lang="fr-F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9" name="Group 5"/>
              <p:cNvGrpSpPr>
                <a:grpSpLocks/>
              </p:cNvGrpSpPr>
              <p:nvPr/>
            </p:nvGrpSpPr>
            <p:grpSpPr bwMode="auto">
              <a:xfrm>
                <a:off x="4284" y="4034"/>
                <a:ext cx="1681" cy="2057"/>
                <a:chOff x="4284" y="4034"/>
                <a:chExt cx="1681" cy="2057"/>
              </a:xfrm>
              <a:grpFill/>
            </p:grpSpPr>
            <p:sp>
              <p:nvSpPr>
                <p:cNvPr id="233" name="Freeform 7"/>
                <p:cNvSpPr>
                  <a:spLocks/>
                </p:cNvSpPr>
                <p:nvPr/>
              </p:nvSpPr>
              <p:spPr bwMode="auto">
                <a:xfrm>
                  <a:off x="4284" y="4034"/>
                  <a:ext cx="1611" cy="2057"/>
                </a:xfrm>
                <a:custGeom>
                  <a:avLst/>
                  <a:gdLst>
                    <a:gd name="T0" fmla="*/ 1122 w 1611"/>
                    <a:gd name="T1" fmla="*/ 122 h 4114"/>
                    <a:gd name="T2" fmla="*/ 929 w 1611"/>
                    <a:gd name="T3" fmla="*/ 65 h 4114"/>
                    <a:gd name="T4" fmla="*/ 819 w 1611"/>
                    <a:gd name="T5" fmla="*/ 50 h 4114"/>
                    <a:gd name="T6" fmla="*/ 632 w 1611"/>
                    <a:gd name="T7" fmla="*/ 0 h 4114"/>
                    <a:gd name="T8" fmla="*/ 498 w 1611"/>
                    <a:gd name="T9" fmla="*/ 29 h 4114"/>
                    <a:gd name="T10" fmla="*/ 334 w 1611"/>
                    <a:gd name="T11" fmla="*/ 65 h 4114"/>
                    <a:gd name="T12" fmla="*/ 334 w 1611"/>
                    <a:gd name="T13" fmla="*/ 124 h 4114"/>
                    <a:gd name="T14" fmla="*/ 146 w 1611"/>
                    <a:gd name="T15" fmla="*/ 178 h 4114"/>
                    <a:gd name="T16" fmla="*/ 276 w 1611"/>
                    <a:gd name="T17" fmla="*/ 244 h 4114"/>
                    <a:gd name="T18" fmla="*/ 325 w 1611"/>
                    <a:gd name="T19" fmla="*/ 340 h 4114"/>
                    <a:gd name="T20" fmla="*/ 216 w 1611"/>
                    <a:gd name="T21" fmla="*/ 457 h 4114"/>
                    <a:gd name="T22" fmla="*/ 303 w 1611"/>
                    <a:gd name="T23" fmla="*/ 542 h 4114"/>
                    <a:gd name="T24" fmla="*/ 307 w 1611"/>
                    <a:gd name="T25" fmla="*/ 667 h 4114"/>
                    <a:gd name="T26" fmla="*/ 201 w 1611"/>
                    <a:gd name="T27" fmla="*/ 678 h 4114"/>
                    <a:gd name="T28" fmla="*/ 113 w 1611"/>
                    <a:gd name="T29" fmla="*/ 768 h 4114"/>
                    <a:gd name="T30" fmla="*/ 73 w 1611"/>
                    <a:gd name="T31" fmla="*/ 809 h 4114"/>
                    <a:gd name="T32" fmla="*/ 49 w 1611"/>
                    <a:gd name="T33" fmla="*/ 843 h 4114"/>
                    <a:gd name="T34" fmla="*/ 13 w 1611"/>
                    <a:gd name="T35" fmla="*/ 900 h 4114"/>
                    <a:gd name="T36" fmla="*/ 46 w 1611"/>
                    <a:gd name="T37" fmla="*/ 990 h 4114"/>
                    <a:gd name="T38" fmla="*/ 174 w 1611"/>
                    <a:gd name="T39" fmla="*/ 1003 h 4114"/>
                    <a:gd name="T40" fmla="*/ 330 w 1611"/>
                    <a:gd name="T41" fmla="*/ 978 h 4114"/>
                    <a:gd name="T42" fmla="*/ 449 w 1611"/>
                    <a:gd name="T43" fmla="*/ 876 h 4114"/>
                    <a:gd name="T44" fmla="*/ 547 w 1611"/>
                    <a:gd name="T45" fmla="*/ 939 h 4114"/>
                    <a:gd name="T46" fmla="*/ 576 w 1611"/>
                    <a:gd name="T47" fmla="*/ 974 h 4114"/>
                    <a:gd name="T48" fmla="*/ 618 w 1611"/>
                    <a:gd name="T49" fmla="*/ 1014 h 4114"/>
                    <a:gd name="T50" fmla="*/ 749 w 1611"/>
                    <a:gd name="T51" fmla="*/ 909 h 4114"/>
                    <a:gd name="T52" fmla="*/ 903 w 1611"/>
                    <a:gd name="T53" fmla="*/ 871 h 4114"/>
                    <a:gd name="T54" fmla="*/ 1023 w 1611"/>
                    <a:gd name="T55" fmla="*/ 924 h 4114"/>
                    <a:gd name="T56" fmla="*/ 1070 w 1611"/>
                    <a:gd name="T57" fmla="*/ 904 h 4114"/>
                    <a:gd name="T58" fmla="*/ 1312 w 1611"/>
                    <a:gd name="T59" fmla="*/ 914 h 4114"/>
                    <a:gd name="T60" fmla="*/ 1453 w 1611"/>
                    <a:gd name="T61" fmla="*/ 855 h 4114"/>
                    <a:gd name="T62" fmla="*/ 1495 w 1611"/>
                    <a:gd name="T63" fmla="*/ 829 h 4114"/>
                    <a:gd name="T64" fmla="*/ 1558 w 1611"/>
                    <a:gd name="T65" fmla="*/ 772 h 4114"/>
                    <a:gd name="T66" fmla="*/ 1597 w 1611"/>
                    <a:gd name="T67" fmla="*/ 758 h 4114"/>
                    <a:gd name="T68" fmla="*/ 1578 w 1611"/>
                    <a:gd name="T69" fmla="*/ 708 h 4114"/>
                    <a:gd name="T70" fmla="*/ 1527 w 1611"/>
                    <a:gd name="T71" fmla="*/ 674 h 4114"/>
                    <a:gd name="T72" fmla="*/ 1339 w 1611"/>
                    <a:gd name="T73" fmla="*/ 680 h 4114"/>
                    <a:gd name="T74" fmla="*/ 1262 w 1611"/>
                    <a:gd name="T75" fmla="*/ 667 h 4114"/>
                    <a:gd name="T76" fmla="*/ 1264 w 1611"/>
                    <a:gd name="T77" fmla="*/ 619 h 4114"/>
                    <a:gd name="T78" fmla="*/ 1153 w 1611"/>
                    <a:gd name="T79" fmla="*/ 533 h 4114"/>
                    <a:gd name="T80" fmla="*/ 1113 w 1611"/>
                    <a:gd name="T81" fmla="*/ 426 h 4114"/>
                    <a:gd name="T82" fmla="*/ 1159 w 1611"/>
                    <a:gd name="T83" fmla="*/ 368 h 4114"/>
                    <a:gd name="T84" fmla="*/ 1144 w 1611"/>
                    <a:gd name="T85" fmla="*/ 250 h 4114"/>
                    <a:gd name="T86" fmla="*/ 1260 w 1611"/>
                    <a:gd name="T87" fmla="*/ 205 h 4114"/>
                    <a:gd name="T88" fmla="*/ 1243 w 1611"/>
                    <a:gd name="T89" fmla="*/ 145 h 411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611"/>
                    <a:gd name="T136" fmla="*/ 0 h 4114"/>
                    <a:gd name="T137" fmla="*/ 1611 w 1611"/>
                    <a:gd name="T138" fmla="*/ 4114 h 4114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611" h="4114">
                      <a:moveTo>
                        <a:pt x="1243" y="579"/>
                      </a:moveTo>
                      <a:lnTo>
                        <a:pt x="1122" y="489"/>
                      </a:lnTo>
                      <a:lnTo>
                        <a:pt x="1020" y="76"/>
                      </a:lnTo>
                      <a:lnTo>
                        <a:pt x="929" y="260"/>
                      </a:lnTo>
                      <a:lnTo>
                        <a:pt x="862" y="148"/>
                      </a:lnTo>
                      <a:lnTo>
                        <a:pt x="819" y="198"/>
                      </a:lnTo>
                      <a:lnTo>
                        <a:pt x="721" y="194"/>
                      </a:lnTo>
                      <a:lnTo>
                        <a:pt x="632" y="0"/>
                      </a:lnTo>
                      <a:lnTo>
                        <a:pt x="570" y="2"/>
                      </a:lnTo>
                      <a:lnTo>
                        <a:pt x="498" y="116"/>
                      </a:lnTo>
                      <a:lnTo>
                        <a:pt x="369" y="204"/>
                      </a:lnTo>
                      <a:lnTo>
                        <a:pt x="334" y="260"/>
                      </a:lnTo>
                      <a:lnTo>
                        <a:pt x="359" y="424"/>
                      </a:lnTo>
                      <a:lnTo>
                        <a:pt x="334" y="497"/>
                      </a:lnTo>
                      <a:lnTo>
                        <a:pt x="200" y="527"/>
                      </a:lnTo>
                      <a:lnTo>
                        <a:pt x="146" y="711"/>
                      </a:lnTo>
                      <a:lnTo>
                        <a:pt x="165" y="829"/>
                      </a:lnTo>
                      <a:lnTo>
                        <a:pt x="276" y="977"/>
                      </a:lnTo>
                      <a:lnTo>
                        <a:pt x="332" y="1235"/>
                      </a:lnTo>
                      <a:lnTo>
                        <a:pt x="325" y="1359"/>
                      </a:lnTo>
                      <a:lnTo>
                        <a:pt x="360" y="1565"/>
                      </a:lnTo>
                      <a:lnTo>
                        <a:pt x="216" y="1827"/>
                      </a:lnTo>
                      <a:lnTo>
                        <a:pt x="285" y="1995"/>
                      </a:lnTo>
                      <a:lnTo>
                        <a:pt x="303" y="2169"/>
                      </a:lnTo>
                      <a:lnTo>
                        <a:pt x="276" y="2241"/>
                      </a:lnTo>
                      <a:lnTo>
                        <a:pt x="307" y="2668"/>
                      </a:lnTo>
                      <a:lnTo>
                        <a:pt x="212" y="2608"/>
                      </a:lnTo>
                      <a:lnTo>
                        <a:pt x="201" y="2712"/>
                      </a:lnTo>
                      <a:lnTo>
                        <a:pt x="85" y="3004"/>
                      </a:lnTo>
                      <a:lnTo>
                        <a:pt x="113" y="3072"/>
                      </a:lnTo>
                      <a:lnTo>
                        <a:pt x="77" y="3132"/>
                      </a:lnTo>
                      <a:lnTo>
                        <a:pt x="73" y="3234"/>
                      </a:lnTo>
                      <a:lnTo>
                        <a:pt x="26" y="3270"/>
                      </a:lnTo>
                      <a:lnTo>
                        <a:pt x="49" y="3372"/>
                      </a:lnTo>
                      <a:lnTo>
                        <a:pt x="0" y="3432"/>
                      </a:lnTo>
                      <a:lnTo>
                        <a:pt x="13" y="3598"/>
                      </a:lnTo>
                      <a:lnTo>
                        <a:pt x="72" y="3782"/>
                      </a:lnTo>
                      <a:lnTo>
                        <a:pt x="46" y="3958"/>
                      </a:lnTo>
                      <a:lnTo>
                        <a:pt x="95" y="4114"/>
                      </a:lnTo>
                      <a:lnTo>
                        <a:pt x="174" y="4012"/>
                      </a:lnTo>
                      <a:lnTo>
                        <a:pt x="271" y="4062"/>
                      </a:lnTo>
                      <a:lnTo>
                        <a:pt x="330" y="3910"/>
                      </a:lnTo>
                      <a:lnTo>
                        <a:pt x="377" y="3634"/>
                      </a:lnTo>
                      <a:lnTo>
                        <a:pt x="449" y="3502"/>
                      </a:lnTo>
                      <a:lnTo>
                        <a:pt x="527" y="3628"/>
                      </a:lnTo>
                      <a:lnTo>
                        <a:pt x="547" y="3756"/>
                      </a:lnTo>
                      <a:lnTo>
                        <a:pt x="585" y="3804"/>
                      </a:lnTo>
                      <a:lnTo>
                        <a:pt x="576" y="3896"/>
                      </a:lnTo>
                      <a:lnTo>
                        <a:pt x="617" y="4054"/>
                      </a:lnTo>
                      <a:lnTo>
                        <a:pt x="618" y="4054"/>
                      </a:lnTo>
                      <a:lnTo>
                        <a:pt x="723" y="3566"/>
                      </a:lnTo>
                      <a:lnTo>
                        <a:pt x="749" y="3636"/>
                      </a:lnTo>
                      <a:lnTo>
                        <a:pt x="868" y="3434"/>
                      </a:lnTo>
                      <a:lnTo>
                        <a:pt x="903" y="3482"/>
                      </a:lnTo>
                      <a:lnTo>
                        <a:pt x="926" y="3656"/>
                      </a:lnTo>
                      <a:lnTo>
                        <a:pt x="1023" y="3696"/>
                      </a:lnTo>
                      <a:lnTo>
                        <a:pt x="1026" y="3608"/>
                      </a:lnTo>
                      <a:lnTo>
                        <a:pt x="1070" y="3616"/>
                      </a:lnTo>
                      <a:lnTo>
                        <a:pt x="1208" y="3852"/>
                      </a:lnTo>
                      <a:lnTo>
                        <a:pt x="1312" y="3654"/>
                      </a:lnTo>
                      <a:lnTo>
                        <a:pt x="1402" y="3596"/>
                      </a:lnTo>
                      <a:lnTo>
                        <a:pt x="1453" y="3418"/>
                      </a:lnTo>
                      <a:lnTo>
                        <a:pt x="1506" y="3406"/>
                      </a:lnTo>
                      <a:lnTo>
                        <a:pt x="1495" y="3316"/>
                      </a:lnTo>
                      <a:lnTo>
                        <a:pt x="1535" y="3250"/>
                      </a:lnTo>
                      <a:lnTo>
                        <a:pt x="1558" y="3088"/>
                      </a:lnTo>
                      <a:lnTo>
                        <a:pt x="1597" y="3126"/>
                      </a:lnTo>
                      <a:lnTo>
                        <a:pt x="1597" y="3032"/>
                      </a:lnTo>
                      <a:lnTo>
                        <a:pt x="1611" y="2902"/>
                      </a:lnTo>
                      <a:lnTo>
                        <a:pt x="1578" y="2832"/>
                      </a:lnTo>
                      <a:lnTo>
                        <a:pt x="1537" y="2864"/>
                      </a:lnTo>
                      <a:lnTo>
                        <a:pt x="1527" y="2694"/>
                      </a:lnTo>
                      <a:lnTo>
                        <a:pt x="1435" y="2626"/>
                      </a:lnTo>
                      <a:lnTo>
                        <a:pt x="1339" y="2718"/>
                      </a:lnTo>
                      <a:lnTo>
                        <a:pt x="1296" y="2728"/>
                      </a:lnTo>
                      <a:lnTo>
                        <a:pt x="1262" y="2668"/>
                      </a:lnTo>
                      <a:lnTo>
                        <a:pt x="1220" y="2694"/>
                      </a:lnTo>
                      <a:lnTo>
                        <a:pt x="1264" y="2476"/>
                      </a:lnTo>
                      <a:lnTo>
                        <a:pt x="1223" y="2249"/>
                      </a:lnTo>
                      <a:lnTo>
                        <a:pt x="1153" y="2133"/>
                      </a:lnTo>
                      <a:lnTo>
                        <a:pt x="1082" y="1895"/>
                      </a:lnTo>
                      <a:lnTo>
                        <a:pt x="1113" y="1705"/>
                      </a:lnTo>
                      <a:lnTo>
                        <a:pt x="1075" y="1619"/>
                      </a:lnTo>
                      <a:lnTo>
                        <a:pt x="1159" y="1473"/>
                      </a:lnTo>
                      <a:lnTo>
                        <a:pt x="1136" y="1095"/>
                      </a:lnTo>
                      <a:lnTo>
                        <a:pt x="1144" y="999"/>
                      </a:lnTo>
                      <a:lnTo>
                        <a:pt x="1204" y="963"/>
                      </a:lnTo>
                      <a:lnTo>
                        <a:pt x="1260" y="819"/>
                      </a:lnTo>
                      <a:lnTo>
                        <a:pt x="1268" y="649"/>
                      </a:lnTo>
                      <a:lnTo>
                        <a:pt x="1243" y="579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3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450" y="5015"/>
                  <a:ext cx="1515" cy="5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Auvergne</a:t>
                  </a:r>
                  <a:endParaRPr lang="fr-F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30" name="Group 2"/>
              <p:cNvGrpSpPr>
                <a:grpSpLocks/>
              </p:cNvGrpSpPr>
              <p:nvPr/>
            </p:nvGrpSpPr>
            <p:grpSpPr bwMode="auto">
              <a:xfrm>
                <a:off x="3339" y="4357"/>
                <a:ext cx="1641" cy="1431"/>
                <a:chOff x="3339" y="4357"/>
                <a:chExt cx="1641" cy="1431"/>
              </a:xfrm>
              <a:grpFill/>
            </p:grpSpPr>
            <p:sp>
              <p:nvSpPr>
                <p:cNvPr id="231" name="Freeform 4"/>
                <p:cNvSpPr>
                  <a:spLocks/>
                </p:cNvSpPr>
                <p:nvPr/>
              </p:nvSpPr>
              <p:spPr bwMode="auto">
                <a:xfrm>
                  <a:off x="3339" y="4357"/>
                  <a:ext cx="1305" cy="1431"/>
                </a:xfrm>
                <a:custGeom>
                  <a:avLst/>
                  <a:gdLst>
                    <a:gd name="T0" fmla="*/ 1270 w 1305"/>
                    <a:gd name="T1" fmla="*/ 178 h 2863"/>
                    <a:gd name="T2" fmla="*/ 1277 w 1305"/>
                    <a:gd name="T3" fmla="*/ 147 h 2863"/>
                    <a:gd name="T4" fmla="*/ 1221 w 1305"/>
                    <a:gd name="T5" fmla="*/ 83 h 2863"/>
                    <a:gd name="T6" fmla="*/ 1110 w 1305"/>
                    <a:gd name="T7" fmla="*/ 46 h 2863"/>
                    <a:gd name="T8" fmla="*/ 1091 w 1305"/>
                    <a:gd name="T9" fmla="*/ 16 h 2863"/>
                    <a:gd name="T10" fmla="*/ 1017 w 1305"/>
                    <a:gd name="T11" fmla="*/ 15 h 2863"/>
                    <a:gd name="T12" fmla="*/ 975 w 1305"/>
                    <a:gd name="T13" fmla="*/ 21 h 2863"/>
                    <a:gd name="T14" fmla="*/ 774 w 1305"/>
                    <a:gd name="T15" fmla="*/ 0 h 2863"/>
                    <a:gd name="T16" fmla="*/ 744 w 1305"/>
                    <a:gd name="T17" fmla="*/ 19 h 2863"/>
                    <a:gd name="T18" fmla="*/ 569 w 1305"/>
                    <a:gd name="T19" fmla="*/ 27 h 2863"/>
                    <a:gd name="T20" fmla="*/ 526 w 1305"/>
                    <a:gd name="T21" fmla="*/ 49 h 2863"/>
                    <a:gd name="T22" fmla="*/ 500 w 1305"/>
                    <a:gd name="T23" fmla="*/ 31 h 2863"/>
                    <a:gd name="T24" fmla="*/ 411 w 1305"/>
                    <a:gd name="T25" fmla="*/ 39 h 2863"/>
                    <a:gd name="T26" fmla="*/ 358 w 1305"/>
                    <a:gd name="T27" fmla="*/ 28 h 2863"/>
                    <a:gd name="T28" fmla="*/ 339 w 1305"/>
                    <a:gd name="T29" fmla="*/ 47 h 2863"/>
                    <a:gd name="T30" fmla="*/ 288 w 1305"/>
                    <a:gd name="T31" fmla="*/ 39 h 2863"/>
                    <a:gd name="T32" fmla="*/ 268 w 1305"/>
                    <a:gd name="T33" fmla="*/ 63 h 2863"/>
                    <a:gd name="T34" fmla="*/ 182 w 1305"/>
                    <a:gd name="T35" fmla="*/ 83 h 2863"/>
                    <a:gd name="T36" fmla="*/ 136 w 1305"/>
                    <a:gd name="T37" fmla="*/ 122 h 2863"/>
                    <a:gd name="T38" fmla="*/ 133 w 1305"/>
                    <a:gd name="T39" fmla="*/ 187 h 2863"/>
                    <a:gd name="T40" fmla="*/ 205 w 1305"/>
                    <a:gd name="T41" fmla="*/ 215 h 2863"/>
                    <a:gd name="T42" fmla="*/ 196 w 1305"/>
                    <a:gd name="T43" fmla="*/ 239 h 2863"/>
                    <a:gd name="T44" fmla="*/ 157 w 1305"/>
                    <a:gd name="T45" fmla="*/ 247 h 2863"/>
                    <a:gd name="T46" fmla="*/ 94 w 1305"/>
                    <a:gd name="T47" fmla="*/ 309 h 2863"/>
                    <a:gd name="T48" fmla="*/ 53 w 1305"/>
                    <a:gd name="T49" fmla="*/ 313 h 2863"/>
                    <a:gd name="T50" fmla="*/ 0 w 1305"/>
                    <a:gd name="T51" fmla="*/ 342 h 2863"/>
                    <a:gd name="T52" fmla="*/ 96 w 1305"/>
                    <a:gd name="T53" fmla="*/ 366 h 2863"/>
                    <a:gd name="T54" fmla="*/ 96 w 1305"/>
                    <a:gd name="T55" fmla="*/ 401 h 2863"/>
                    <a:gd name="T56" fmla="*/ 241 w 1305"/>
                    <a:gd name="T57" fmla="*/ 393 h 2863"/>
                    <a:gd name="T58" fmla="*/ 351 w 1305"/>
                    <a:gd name="T59" fmla="*/ 436 h 2863"/>
                    <a:gd name="T60" fmla="*/ 320 w 1305"/>
                    <a:gd name="T61" fmla="*/ 457 h 2863"/>
                    <a:gd name="T62" fmla="*/ 408 w 1305"/>
                    <a:gd name="T63" fmla="*/ 473 h 2863"/>
                    <a:gd name="T64" fmla="*/ 452 w 1305"/>
                    <a:gd name="T65" fmla="*/ 510 h 2863"/>
                    <a:gd name="T66" fmla="*/ 397 w 1305"/>
                    <a:gd name="T67" fmla="*/ 545 h 2863"/>
                    <a:gd name="T68" fmla="*/ 422 w 1305"/>
                    <a:gd name="T69" fmla="*/ 567 h 2863"/>
                    <a:gd name="T70" fmla="*/ 391 w 1305"/>
                    <a:gd name="T71" fmla="*/ 582 h 2863"/>
                    <a:gd name="T72" fmla="*/ 427 w 1305"/>
                    <a:gd name="T73" fmla="*/ 593 h 2863"/>
                    <a:gd name="T74" fmla="*/ 430 w 1305"/>
                    <a:gd name="T75" fmla="*/ 616 h 2863"/>
                    <a:gd name="T76" fmla="*/ 480 w 1305"/>
                    <a:gd name="T77" fmla="*/ 621 h 2863"/>
                    <a:gd name="T78" fmla="*/ 533 w 1305"/>
                    <a:gd name="T79" fmla="*/ 674 h 2863"/>
                    <a:gd name="T80" fmla="*/ 657 w 1305"/>
                    <a:gd name="T81" fmla="*/ 669 h 2863"/>
                    <a:gd name="T82" fmla="*/ 761 w 1305"/>
                    <a:gd name="T83" fmla="*/ 715 h 2863"/>
                    <a:gd name="T84" fmla="*/ 840 w 1305"/>
                    <a:gd name="T85" fmla="*/ 695 h 2863"/>
                    <a:gd name="T86" fmla="*/ 945 w 1305"/>
                    <a:gd name="T87" fmla="*/ 696 h 2863"/>
                    <a:gd name="T88" fmla="*/ 994 w 1305"/>
                    <a:gd name="T89" fmla="*/ 681 h 2863"/>
                    <a:gd name="T90" fmla="*/ 971 w 1305"/>
                    <a:gd name="T91" fmla="*/ 656 h 2863"/>
                    <a:gd name="T92" fmla="*/ 1018 w 1305"/>
                    <a:gd name="T93" fmla="*/ 647 h 2863"/>
                    <a:gd name="T94" fmla="*/ 1022 w 1305"/>
                    <a:gd name="T95" fmla="*/ 621 h 2863"/>
                    <a:gd name="T96" fmla="*/ 1058 w 1305"/>
                    <a:gd name="T97" fmla="*/ 606 h 2863"/>
                    <a:gd name="T98" fmla="*/ 1030 w 1305"/>
                    <a:gd name="T99" fmla="*/ 589 h 2863"/>
                    <a:gd name="T100" fmla="*/ 1146 w 1305"/>
                    <a:gd name="T101" fmla="*/ 516 h 2863"/>
                    <a:gd name="T102" fmla="*/ 1157 w 1305"/>
                    <a:gd name="T103" fmla="*/ 490 h 2863"/>
                    <a:gd name="T104" fmla="*/ 1252 w 1305"/>
                    <a:gd name="T105" fmla="*/ 505 h 2863"/>
                    <a:gd name="T106" fmla="*/ 1221 w 1305"/>
                    <a:gd name="T107" fmla="*/ 399 h 2863"/>
                    <a:gd name="T108" fmla="*/ 1248 w 1305"/>
                    <a:gd name="T109" fmla="*/ 381 h 2863"/>
                    <a:gd name="T110" fmla="*/ 1230 w 1305"/>
                    <a:gd name="T111" fmla="*/ 337 h 2863"/>
                    <a:gd name="T112" fmla="*/ 1161 w 1305"/>
                    <a:gd name="T113" fmla="*/ 295 h 2863"/>
                    <a:gd name="T114" fmla="*/ 1305 w 1305"/>
                    <a:gd name="T115" fmla="*/ 230 h 2863"/>
                    <a:gd name="T116" fmla="*/ 1270 w 1305"/>
                    <a:gd name="T117" fmla="*/ 178 h 2863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1305"/>
                    <a:gd name="T178" fmla="*/ 0 h 2863"/>
                    <a:gd name="T179" fmla="*/ 1305 w 1305"/>
                    <a:gd name="T180" fmla="*/ 2863 h 2863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1305" h="2863">
                      <a:moveTo>
                        <a:pt x="1270" y="714"/>
                      </a:moveTo>
                      <a:lnTo>
                        <a:pt x="1277" y="590"/>
                      </a:lnTo>
                      <a:lnTo>
                        <a:pt x="1221" y="332"/>
                      </a:lnTo>
                      <a:lnTo>
                        <a:pt x="1110" y="184"/>
                      </a:lnTo>
                      <a:lnTo>
                        <a:pt x="1091" y="66"/>
                      </a:lnTo>
                      <a:lnTo>
                        <a:pt x="1017" y="60"/>
                      </a:lnTo>
                      <a:lnTo>
                        <a:pt x="975" y="84"/>
                      </a:lnTo>
                      <a:lnTo>
                        <a:pt x="774" y="0"/>
                      </a:lnTo>
                      <a:lnTo>
                        <a:pt x="744" y="78"/>
                      </a:lnTo>
                      <a:lnTo>
                        <a:pt x="569" y="110"/>
                      </a:lnTo>
                      <a:lnTo>
                        <a:pt x="526" y="196"/>
                      </a:lnTo>
                      <a:lnTo>
                        <a:pt x="500" y="124"/>
                      </a:lnTo>
                      <a:lnTo>
                        <a:pt x="411" y="158"/>
                      </a:lnTo>
                      <a:lnTo>
                        <a:pt x="358" y="112"/>
                      </a:lnTo>
                      <a:lnTo>
                        <a:pt x="339" y="188"/>
                      </a:lnTo>
                      <a:lnTo>
                        <a:pt x="288" y="158"/>
                      </a:lnTo>
                      <a:lnTo>
                        <a:pt x="268" y="252"/>
                      </a:lnTo>
                      <a:lnTo>
                        <a:pt x="182" y="334"/>
                      </a:lnTo>
                      <a:lnTo>
                        <a:pt x="136" y="488"/>
                      </a:lnTo>
                      <a:lnTo>
                        <a:pt x="133" y="750"/>
                      </a:lnTo>
                      <a:lnTo>
                        <a:pt x="205" y="862"/>
                      </a:lnTo>
                      <a:lnTo>
                        <a:pt x="196" y="956"/>
                      </a:lnTo>
                      <a:lnTo>
                        <a:pt x="157" y="990"/>
                      </a:lnTo>
                      <a:lnTo>
                        <a:pt x="94" y="1236"/>
                      </a:lnTo>
                      <a:lnTo>
                        <a:pt x="53" y="1252"/>
                      </a:lnTo>
                      <a:lnTo>
                        <a:pt x="0" y="1370"/>
                      </a:lnTo>
                      <a:lnTo>
                        <a:pt x="96" y="1464"/>
                      </a:lnTo>
                      <a:lnTo>
                        <a:pt x="96" y="1606"/>
                      </a:lnTo>
                      <a:lnTo>
                        <a:pt x="241" y="1574"/>
                      </a:lnTo>
                      <a:lnTo>
                        <a:pt x="351" y="1745"/>
                      </a:lnTo>
                      <a:lnTo>
                        <a:pt x="320" y="1829"/>
                      </a:lnTo>
                      <a:lnTo>
                        <a:pt x="408" y="1895"/>
                      </a:lnTo>
                      <a:lnTo>
                        <a:pt x="452" y="2041"/>
                      </a:lnTo>
                      <a:lnTo>
                        <a:pt x="397" y="2183"/>
                      </a:lnTo>
                      <a:lnTo>
                        <a:pt x="422" y="2271"/>
                      </a:lnTo>
                      <a:lnTo>
                        <a:pt x="391" y="2329"/>
                      </a:lnTo>
                      <a:lnTo>
                        <a:pt x="427" y="2373"/>
                      </a:lnTo>
                      <a:lnTo>
                        <a:pt x="430" y="2467"/>
                      </a:lnTo>
                      <a:lnTo>
                        <a:pt x="480" y="2485"/>
                      </a:lnTo>
                      <a:lnTo>
                        <a:pt x="533" y="2699"/>
                      </a:lnTo>
                      <a:lnTo>
                        <a:pt x="657" y="2677"/>
                      </a:lnTo>
                      <a:lnTo>
                        <a:pt x="761" y="2863"/>
                      </a:lnTo>
                      <a:lnTo>
                        <a:pt x="840" y="2781"/>
                      </a:lnTo>
                      <a:lnTo>
                        <a:pt x="945" y="2787"/>
                      </a:lnTo>
                      <a:lnTo>
                        <a:pt x="994" y="2727"/>
                      </a:lnTo>
                      <a:lnTo>
                        <a:pt x="971" y="2625"/>
                      </a:lnTo>
                      <a:lnTo>
                        <a:pt x="1018" y="2589"/>
                      </a:lnTo>
                      <a:lnTo>
                        <a:pt x="1022" y="2487"/>
                      </a:lnTo>
                      <a:lnTo>
                        <a:pt x="1058" y="2427"/>
                      </a:lnTo>
                      <a:lnTo>
                        <a:pt x="1030" y="2359"/>
                      </a:lnTo>
                      <a:lnTo>
                        <a:pt x="1146" y="2067"/>
                      </a:lnTo>
                      <a:lnTo>
                        <a:pt x="1157" y="1963"/>
                      </a:lnTo>
                      <a:lnTo>
                        <a:pt x="1252" y="2023"/>
                      </a:lnTo>
                      <a:lnTo>
                        <a:pt x="1221" y="1596"/>
                      </a:lnTo>
                      <a:lnTo>
                        <a:pt x="1248" y="1524"/>
                      </a:lnTo>
                      <a:lnTo>
                        <a:pt x="1230" y="1350"/>
                      </a:lnTo>
                      <a:lnTo>
                        <a:pt x="1161" y="1182"/>
                      </a:lnTo>
                      <a:lnTo>
                        <a:pt x="1305" y="920"/>
                      </a:lnTo>
                      <a:lnTo>
                        <a:pt x="1270" y="714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32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495" y="4537"/>
                  <a:ext cx="1485" cy="5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t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ts val="0"/>
                    </a:spcAft>
                  </a:pPr>
                  <a:r>
                    <a:rPr lang="fr-FR" sz="10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Limousin</a:t>
                  </a:r>
                  <a:endParaRPr lang="fr-F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91" name="ZoneTexte 91"/>
            <p:cNvSpPr txBox="1"/>
            <p:nvPr/>
          </p:nvSpPr>
          <p:spPr>
            <a:xfrm>
              <a:off x="4829175" y="4829175"/>
              <a:ext cx="685800" cy="4318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fr-FR" sz="10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Corse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2" name="Text Box 18"/>
            <p:cNvSpPr txBox="1">
              <a:spLocks noChangeArrowheads="1"/>
            </p:cNvSpPr>
            <p:nvPr/>
          </p:nvSpPr>
          <p:spPr bwMode="auto">
            <a:xfrm>
              <a:off x="3263900" y="1328066"/>
              <a:ext cx="1184275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fr-FR" sz="10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Champagne </a:t>
              </a:r>
              <a:endParaRPr lang="fr-FR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0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Ardenne</a:t>
              </a:r>
              <a:endParaRPr lang="fr-FR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95" name="ZoneTexte 303"/>
          <p:cNvSpPr txBox="1"/>
          <p:nvPr/>
        </p:nvSpPr>
        <p:spPr>
          <a:xfrm>
            <a:off x="5249256" y="2564904"/>
            <a:ext cx="792480" cy="297180"/>
          </a:xfrm>
          <a:prstGeom prst="rect">
            <a:avLst/>
          </a:prstGeom>
          <a:solidFill>
            <a:srgbClr val="D5A7B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/>
          </a:p>
        </p:txBody>
      </p:sp>
      <p:sp>
        <p:nvSpPr>
          <p:cNvPr id="97" name="ZoneTexte 303"/>
          <p:cNvSpPr txBox="1"/>
          <p:nvPr/>
        </p:nvSpPr>
        <p:spPr>
          <a:xfrm>
            <a:off x="5268712" y="3356992"/>
            <a:ext cx="792480" cy="29718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/>
          </a:p>
        </p:txBody>
      </p:sp>
      <p:sp>
        <p:nvSpPr>
          <p:cNvPr id="98" name="ZoneTexte 303"/>
          <p:cNvSpPr txBox="1"/>
          <p:nvPr/>
        </p:nvSpPr>
        <p:spPr>
          <a:xfrm>
            <a:off x="5268712" y="4149080"/>
            <a:ext cx="815456" cy="2971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/>
          </a:p>
        </p:txBody>
      </p:sp>
      <p:sp>
        <p:nvSpPr>
          <p:cNvPr id="99" name="ZoneTexte 303"/>
          <p:cNvSpPr txBox="1"/>
          <p:nvPr/>
        </p:nvSpPr>
        <p:spPr>
          <a:xfrm>
            <a:off x="5268712" y="1700808"/>
            <a:ext cx="792480" cy="297180"/>
          </a:xfrm>
          <a:prstGeom prst="rect">
            <a:avLst/>
          </a:prstGeom>
          <a:solidFill>
            <a:srgbClr val="D9D9D9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/>
          </a:p>
        </p:txBody>
      </p:sp>
      <p:sp>
        <p:nvSpPr>
          <p:cNvPr id="101" name="ZoneTexte 100"/>
          <p:cNvSpPr txBox="1"/>
          <p:nvPr/>
        </p:nvSpPr>
        <p:spPr>
          <a:xfrm>
            <a:off x="6660232" y="1484784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Traditional industrialized regions</a:t>
            </a:r>
            <a:endParaRPr lang="en-US" sz="1400" dirty="0"/>
          </a:p>
        </p:txBody>
      </p:sp>
      <p:sp>
        <p:nvSpPr>
          <p:cNvPr id="102" name="ZoneTexte 101"/>
          <p:cNvSpPr txBox="1"/>
          <p:nvPr/>
        </p:nvSpPr>
        <p:spPr>
          <a:xfrm>
            <a:off x="6660232" y="2420888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Adaptative Industrialized regions</a:t>
            </a:r>
            <a:endParaRPr lang="en-US" sz="1400" dirty="0"/>
          </a:p>
        </p:txBody>
      </p:sp>
      <p:sp>
        <p:nvSpPr>
          <p:cNvPr id="103" name="ZoneTexte 102"/>
          <p:cNvSpPr txBox="1"/>
          <p:nvPr/>
        </p:nvSpPr>
        <p:spPr>
          <a:xfrm>
            <a:off x="6660232" y="3284984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Innovative regions</a:t>
            </a:r>
            <a:endParaRPr lang="en-US" sz="1400" dirty="0"/>
          </a:p>
        </p:txBody>
      </p:sp>
      <p:sp>
        <p:nvSpPr>
          <p:cNvPr id="104" name="ZoneTexte 103"/>
          <p:cNvSpPr txBox="1"/>
          <p:nvPr/>
        </p:nvSpPr>
        <p:spPr>
          <a:xfrm>
            <a:off x="6660232" y="4149080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Touristic regions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964488" cy="774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The Type 1: Innovative region</a:t>
            </a:r>
          </a:p>
          <a:p>
            <a:pPr algn="just"/>
            <a:r>
              <a:rPr lang="en-US" sz="2000" b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Strongly urbanized regions.</a:t>
            </a:r>
          </a:p>
          <a:p>
            <a:pPr algn="just"/>
            <a:r>
              <a:rPr lang="en-US" sz="2000" dirty="0" smtClean="0">
                <a:latin typeface="+mn-lt"/>
              </a:rPr>
              <a:t>-High level of GDP and household income per capita.</a:t>
            </a:r>
          </a:p>
          <a:p>
            <a:pPr algn="just"/>
            <a:r>
              <a:rPr lang="en-US" sz="2000" dirty="0" smtClean="0">
                <a:latin typeface="+mn-lt"/>
              </a:rPr>
              <a:t>-High-technology sectors over represented.</a:t>
            </a:r>
          </a:p>
          <a:p>
            <a:pPr algn="just"/>
            <a:r>
              <a:rPr lang="en-US" sz="2000" dirty="0" smtClean="0">
                <a:latin typeface="+mn-lt"/>
              </a:rPr>
              <a:t>-Manufacturing industry is under represented. </a:t>
            </a:r>
          </a:p>
          <a:p>
            <a:pPr algn="just"/>
            <a:r>
              <a:rPr lang="en-US" sz="2000" dirty="0" smtClean="0">
                <a:latin typeface="+mn-lt"/>
              </a:rPr>
              <a:t>-High educational level. </a:t>
            </a:r>
            <a:endParaRPr lang="en-US" sz="2000" b="1" dirty="0" smtClean="0">
              <a:latin typeface="+mn-lt"/>
            </a:endParaRPr>
          </a:p>
          <a:p>
            <a:pPr algn="just"/>
            <a:endParaRPr lang="en-US" sz="2400" dirty="0" smtClean="0">
              <a:latin typeface="+mn-lt"/>
            </a:endParaRPr>
          </a:p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The Type 2: Traditional industrialized regions  </a:t>
            </a:r>
          </a:p>
          <a:p>
            <a:pPr algn="just"/>
            <a:r>
              <a:rPr lang="en-US" sz="2000" dirty="0" smtClean="0">
                <a:latin typeface="+mn-lt"/>
              </a:rPr>
              <a:t>-High long-term unemployment rate.</a:t>
            </a:r>
          </a:p>
          <a:p>
            <a:pPr algn="just"/>
            <a:r>
              <a:rPr lang="en-US" sz="2000" dirty="0" smtClean="0">
                <a:latin typeface="+mn-lt"/>
              </a:rPr>
              <a:t>-Low educational level.  </a:t>
            </a:r>
          </a:p>
          <a:p>
            <a:pPr algn="just"/>
            <a:r>
              <a:rPr lang="en-US" sz="2000" dirty="0" smtClean="0">
                <a:latin typeface="+mn-lt"/>
              </a:rPr>
              <a:t>-High-technology sector employment and self-employment are weak.</a:t>
            </a:r>
          </a:p>
          <a:p>
            <a:pPr algn="just"/>
            <a:r>
              <a:rPr lang="en-US" sz="2000" dirty="0" smtClean="0">
                <a:latin typeface="+mn-lt"/>
              </a:rPr>
              <a:t>-The number of nights spent at tourist accommodation establishments and the migratory balance are significantly lower than the average of regions. </a:t>
            </a:r>
          </a:p>
          <a:p>
            <a:pPr algn="just"/>
            <a:endParaRPr lang="en-US" dirty="0" smtClean="0">
              <a:latin typeface="+mn-lt"/>
            </a:endParaRPr>
          </a:p>
          <a:p>
            <a:endParaRPr lang="fr-FR" sz="2000" dirty="0" smtClean="0"/>
          </a:p>
          <a:p>
            <a:endParaRPr lang="en-US" sz="1900" dirty="0" smtClean="0">
              <a:latin typeface="+mn-lt"/>
            </a:endParaRPr>
          </a:p>
          <a:p>
            <a:endParaRPr lang="en-US" sz="1900" dirty="0" smtClean="0">
              <a:latin typeface="+mn-lt"/>
            </a:endParaRPr>
          </a:p>
          <a:p>
            <a:endParaRPr lang="en-US" sz="1900" dirty="0" smtClean="0">
              <a:latin typeface="+mn-lt"/>
            </a:endParaRPr>
          </a:p>
          <a:p>
            <a:endParaRPr lang="en-US" sz="1900" dirty="0" smtClean="0">
              <a:latin typeface="+mn-lt"/>
            </a:endParaRPr>
          </a:p>
          <a:p>
            <a:endParaRPr lang="fr-FR" sz="19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648" y="1988840"/>
            <a:ext cx="8568952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smtClean="0">
                <a:latin typeface="+mn-lt"/>
              </a:rPr>
              <a:t>. </a:t>
            </a:r>
            <a:endParaRPr lang="fr-FR" sz="19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92280" y="980728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Startups</a:t>
            </a:r>
            <a:r>
              <a:rPr lang="en-US" sz="2400" b="1" dirty="0" smtClean="0"/>
              <a:t>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0"/>
            <a:ext cx="896448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900" dirty="0" smtClean="0">
              <a:latin typeface="+mn-lt"/>
            </a:endParaRPr>
          </a:p>
          <a:p>
            <a:pPr algn="just"/>
            <a:r>
              <a:rPr lang="en-US" sz="2400" b="1" dirty="0" smtClean="0"/>
              <a:t>The Type 3: Touristic regions</a:t>
            </a:r>
          </a:p>
          <a:p>
            <a:pPr algn="just"/>
            <a:r>
              <a:rPr lang="en-US" sz="2000" dirty="0" smtClean="0">
                <a:latin typeface="+mn-lt"/>
              </a:rPr>
              <a:t>-Development based on touristic sectors and activities linked to the spending of retired people</a:t>
            </a:r>
          </a:p>
          <a:p>
            <a:pPr algn="just"/>
            <a:r>
              <a:rPr lang="en-US" sz="2000" dirty="0" smtClean="0">
                <a:latin typeface="+mn-lt"/>
              </a:rPr>
              <a:t>-Share of manufacturing industry less important</a:t>
            </a:r>
          </a:p>
          <a:p>
            <a:pPr algn="just"/>
            <a:r>
              <a:rPr lang="en-US" sz="2000" dirty="0" smtClean="0">
                <a:latin typeface="+mn-lt"/>
              </a:rPr>
              <a:t>-Attractive regions</a:t>
            </a:r>
          </a:p>
          <a:p>
            <a:pPr algn="just"/>
            <a:r>
              <a:rPr lang="en-US" sz="2000" dirty="0" smtClean="0">
                <a:latin typeface="+mn-lt"/>
              </a:rPr>
              <a:t>-High share of independent </a:t>
            </a:r>
          </a:p>
          <a:p>
            <a:pPr algn="just"/>
            <a:r>
              <a:rPr lang="en-US" sz="2000" dirty="0" smtClean="0">
                <a:latin typeface="+mn-lt"/>
              </a:rPr>
              <a:t>-High rate of failures</a:t>
            </a:r>
          </a:p>
          <a:p>
            <a:pPr algn="just"/>
            <a:r>
              <a:rPr lang="en-US" sz="2000" dirty="0" smtClean="0">
                <a:latin typeface="+mn-lt"/>
              </a:rPr>
              <a:t>-Strong long term unemployment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400" b="1" dirty="0" smtClean="0"/>
              <a:t>The Type 4: Adaptative industrialized regions</a:t>
            </a:r>
          </a:p>
          <a:p>
            <a:pPr algn="just"/>
            <a:r>
              <a:rPr lang="en-US" sz="2000" dirty="0" smtClean="0">
                <a:latin typeface="+mn-lt"/>
              </a:rPr>
              <a:t>-Long-term unemployment and failure of companies are significantly lower than the average population. </a:t>
            </a:r>
            <a:endParaRPr lang="fr-FR" sz="2000" dirty="0" smtClean="0">
              <a:latin typeface="+mn-lt"/>
            </a:endParaRPr>
          </a:p>
          <a:p>
            <a:pPr algn="just"/>
            <a:r>
              <a:rPr lang="en-US" sz="2000" dirty="0" smtClean="0">
                <a:latin typeface="+mn-lt"/>
              </a:rPr>
              <a:t>-High share of employment in the manufacturing industry</a:t>
            </a:r>
          </a:p>
          <a:p>
            <a:pPr algn="just"/>
            <a:r>
              <a:rPr lang="en-US" sz="2000" dirty="0" smtClean="0">
                <a:latin typeface="+mn-lt"/>
              </a:rPr>
              <a:t>-Low rates of urbanization</a:t>
            </a:r>
          </a:p>
          <a:p>
            <a:endParaRPr lang="fr-FR" sz="2000" dirty="0" smtClean="0"/>
          </a:p>
          <a:p>
            <a:endParaRPr lang="en-US" sz="1900" dirty="0" smtClean="0">
              <a:latin typeface="+mn-lt"/>
            </a:endParaRPr>
          </a:p>
          <a:p>
            <a:endParaRPr lang="en-US" sz="1900" dirty="0" smtClean="0">
              <a:latin typeface="+mn-lt"/>
            </a:endParaRPr>
          </a:p>
          <a:p>
            <a:endParaRPr lang="en-US" sz="1900" dirty="0" smtClean="0">
              <a:latin typeface="+mn-lt"/>
            </a:endParaRPr>
          </a:p>
          <a:p>
            <a:endParaRPr lang="en-US" sz="1900" dirty="0" smtClean="0">
              <a:latin typeface="+mn-lt"/>
            </a:endParaRPr>
          </a:p>
          <a:p>
            <a:endParaRPr lang="fr-FR" sz="19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648" y="1988840"/>
            <a:ext cx="8568952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smtClean="0">
                <a:latin typeface="+mn-lt"/>
              </a:rPr>
              <a:t>. </a:t>
            </a:r>
            <a:endParaRPr lang="fr-FR" sz="19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4248" y="5013176"/>
            <a:ext cx="1838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Takeovers</a:t>
            </a:r>
            <a:r>
              <a:rPr lang="en-US" sz="2400" b="1" dirty="0" smtClean="0"/>
              <a:t> 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7020272" y="1340768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Startups</a:t>
            </a:r>
            <a:r>
              <a:rPr lang="en-US" sz="2400" b="1" dirty="0" smtClean="0"/>
              <a:t>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107950" y="0"/>
            <a:ext cx="9036050" cy="68580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charset="0"/>
              <a:buNone/>
              <a:defRPr/>
            </a:pPr>
            <a:r>
              <a:rPr lang="fr-FR" sz="3200" dirty="0" smtClean="0">
                <a:solidFill>
                  <a:srgbClr val="005392"/>
                </a:solidFill>
              </a:rPr>
              <a:t>	</a:t>
            </a:r>
          </a:p>
          <a:p>
            <a:pPr marL="342900" lvl="1" indent="-342900">
              <a:buFont typeface="Arial" charset="0"/>
              <a:buNone/>
              <a:defRPr/>
            </a:pPr>
            <a:endParaRPr lang="fr-FR" dirty="0" smtClean="0">
              <a:solidFill>
                <a:srgbClr val="005392"/>
              </a:solidFill>
            </a:endParaRPr>
          </a:p>
          <a:p>
            <a:pPr marL="342900" lvl="1" indent="-342900">
              <a:buFont typeface="Arial" charset="0"/>
              <a:buNone/>
              <a:defRPr/>
            </a:pPr>
            <a:endParaRPr lang="fr-FR" dirty="0" smtClean="0">
              <a:solidFill>
                <a:srgbClr val="005392"/>
              </a:solidFill>
            </a:endParaRPr>
          </a:p>
          <a:p>
            <a:pPr>
              <a:buFontTx/>
              <a:buChar char="-"/>
            </a:pPr>
            <a:r>
              <a:rPr lang="en-US" sz="3400" b="1" dirty="0" smtClean="0"/>
              <a:t>Motivation</a:t>
            </a:r>
          </a:p>
          <a:p>
            <a:pPr>
              <a:buFontTx/>
              <a:buChar char="-"/>
            </a:pPr>
            <a:endParaRPr lang="en-US" sz="3400" b="1" dirty="0" smtClean="0"/>
          </a:p>
          <a:p>
            <a:pPr lvl="2">
              <a:spcAft>
                <a:spcPts val="600"/>
              </a:spcAft>
            </a:pPr>
            <a:r>
              <a:rPr lang="en-US" sz="3100" dirty="0" smtClean="0"/>
              <a:t>To report and assess individuals’ characteristics and regional context of the entrepreneurial phenomenon according to the two modes of entry:</a:t>
            </a:r>
          </a:p>
          <a:p>
            <a:pPr lvl="2">
              <a:spcAft>
                <a:spcPts val="600"/>
              </a:spcAft>
              <a:buNone/>
            </a:pPr>
            <a:r>
              <a:rPr lang="en-US" sz="3100" dirty="0" smtClean="0"/>
              <a:t> </a:t>
            </a:r>
          </a:p>
          <a:p>
            <a:pPr lvl="2">
              <a:buFont typeface="Wingdings" pitchFamily="2" charset="2"/>
              <a:buChar char="Ø"/>
            </a:pPr>
            <a:r>
              <a:rPr lang="en-US" sz="3100" dirty="0" smtClean="0"/>
              <a:t> S</a:t>
            </a:r>
            <a:r>
              <a:rPr lang="en-US" sz="3100" b="1" dirty="0" smtClean="0"/>
              <a:t>tartup</a:t>
            </a:r>
            <a:r>
              <a:rPr lang="en-US" sz="3100" dirty="0" smtClean="0"/>
              <a:t>: creation of a new activity with a new added value.</a:t>
            </a:r>
          </a:p>
          <a:p>
            <a:pPr lvl="2">
              <a:buFont typeface="Wingdings" pitchFamily="2" charset="2"/>
              <a:buChar char="Ø"/>
            </a:pPr>
            <a:r>
              <a:rPr lang="en-US" sz="3100" b="1" dirty="0" smtClean="0"/>
              <a:t> Takeover: </a:t>
            </a:r>
            <a:r>
              <a:rPr lang="en-US" sz="3100" dirty="0" smtClean="0"/>
              <a:t>means at least a continuation of an activity already existing.</a:t>
            </a:r>
          </a:p>
          <a:p>
            <a:pPr lvl="2" algn="just">
              <a:defRPr/>
            </a:pPr>
            <a:endParaRPr lang="en-US" sz="3400" dirty="0" smtClean="0"/>
          </a:p>
          <a:p>
            <a:pPr marL="365760" lvl="2" indent="-256032" algn="just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fr-FR" dirty="0" smtClean="0"/>
              <a:t>			</a:t>
            </a:r>
          </a:p>
          <a:p>
            <a:pPr lvl="1">
              <a:defRPr/>
            </a:pPr>
            <a:endParaRPr lang="fr-FR" dirty="0" smtClean="0"/>
          </a:p>
          <a:p>
            <a:pPr lvl="1">
              <a:buFont typeface="Arial" charset="0"/>
              <a:buNone/>
              <a:defRPr/>
            </a:pPr>
            <a:endParaRPr lang="fr-FR" dirty="0" smtClean="0"/>
          </a:p>
          <a:p>
            <a:pPr lvl="1">
              <a:buFont typeface="Arial" charset="0"/>
              <a:buNone/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6" y="1340768"/>
          <a:ext cx="8316416" cy="2349578"/>
        </p:xfrm>
        <a:graphic>
          <a:graphicData uri="http://schemas.openxmlformats.org/drawingml/2006/table">
            <a:tbl>
              <a:tblPr/>
              <a:tblGrid>
                <a:gridCol w="4536504"/>
                <a:gridCol w="1944216"/>
                <a:gridCol w="1835696"/>
              </a:tblGrid>
              <a:tr h="5969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cap="all" dirty="0" smtClean="0">
                          <a:latin typeface="Calibri"/>
                          <a:ea typeface="Calibri"/>
                          <a:cs typeface="Times New Roman"/>
                        </a:rPr>
                        <a:t>regions</a:t>
                      </a:r>
                      <a:endParaRPr lang="fr-F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fr-FR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i="1" dirty="0" smtClean="0">
                          <a:latin typeface="Calibri"/>
                          <a:ea typeface="Calibri"/>
                          <a:cs typeface="Times New Roman"/>
                        </a:rPr>
                        <a:t>Coefficients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 smtClean="0">
                          <a:latin typeface="Calibri"/>
                          <a:ea typeface="Calibri"/>
                          <a:cs typeface="Times New Roman"/>
                        </a:rPr>
                        <a:t>Coefficients</a:t>
                      </a:r>
                      <a:endParaRPr lang="fr-FR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3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Type</a:t>
                      </a:r>
                      <a:r>
                        <a:rPr lang="fr-F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  4 </a:t>
                      </a:r>
                      <a:r>
                        <a:rPr kumimoji="0" lang="fr-FR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BN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,BRE,PDL,PCH,CENT,LIM,AUV,FC,BOU,LOR,ALS</a:t>
                      </a:r>
                      <a:endParaRPr lang="fr-FR" sz="11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Aharoni" pitchFamily="2" charset="-79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latin typeface="+mn-lt"/>
                        </a:rPr>
                        <a:t>−0.202***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Ref Class</a:t>
                      </a:r>
                      <a:endParaRPr kumimoji="0" lang="fr-FR" sz="1400" b="1" i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Type</a:t>
                      </a:r>
                      <a:r>
                        <a:rPr lang="fr-FR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  3 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PACA,LR,COR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haroni" pitchFamily="2" charset="-79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0.007</a:t>
                      </a:r>
                      <a:endParaRPr kumimoji="0" lang="fr-FR" sz="14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0.209***</a:t>
                      </a:r>
                      <a:endParaRPr kumimoji="0" lang="fr-FR" sz="14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Type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2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CA,PIC,HN, NPC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haroni" pitchFamily="2" charset="-79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+mn-lt"/>
                        </a:rPr>
                        <a:t>−0.086 **</a:t>
                      </a:r>
                      <a:endParaRPr kumimoji="0" lang="fr-FR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0.116***</a:t>
                      </a:r>
                      <a:endParaRPr kumimoji="0" lang="fr-FR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Type  1 </a:t>
                      </a:r>
                      <a:r>
                        <a:rPr kumimoji="0"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IDF,RHA,AQU,MDPY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Ref Class</a:t>
                      </a:r>
                      <a:endParaRPr kumimoji="0" lang="fr-FR" sz="1400" b="1" i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0.202***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 smtClean="0">
                          <a:latin typeface="+mn-lt"/>
                          <a:ea typeface="Calibri"/>
                          <a:cs typeface="Aharoni" pitchFamily="2" charset="-79"/>
                        </a:rPr>
                        <a:t>With</a:t>
                      </a:r>
                      <a:r>
                        <a:rPr lang="fr-FR" sz="2000" baseline="0" dirty="0" smtClean="0">
                          <a:latin typeface="+mn-lt"/>
                          <a:ea typeface="Calibri"/>
                          <a:cs typeface="Aharoni" pitchFamily="2" charset="-79"/>
                        </a:rPr>
                        <a:t> individual factors </a:t>
                      </a:r>
                      <a:endParaRPr lang="fr-FR" sz="2000" dirty="0">
                        <a:latin typeface="+mn-lt"/>
                        <a:ea typeface="Calibri"/>
                        <a:cs typeface="Aharoni" pitchFamily="2" charset="-79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dirty="0">
                        <a:latin typeface="+mn-lt"/>
                        <a:ea typeface="Calibri"/>
                        <a:cs typeface="Aharoni" pitchFamily="2" charset="-79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755576" y="4293096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Hierarchy</a:t>
            </a:r>
            <a:r>
              <a:rPr lang="fr-FR" dirty="0" smtClean="0"/>
              <a:t> of the </a:t>
            </a:r>
            <a:r>
              <a:rPr lang="fr-FR" dirty="0" err="1" smtClean="0"/>
              <a:t>probability</a:t>
            </a:r>
            <a:r>
              <a:rPr lang="fr-FR" dirty="0" smtClean="0"/>
              <a:t> to enter by startup:</a:t>
            </a:r>
          </a:p>
          <a:p>
            <a:endParaRPr lang="fr-FR" dirty="0" smtClean="0"/>
          </a:p>
          <a:p>
            <a:r>
              <a:rPr lang="fr-FR" sz="2000" dirty="0" smtClean="0">
                <a:solidFill>
                  <a:srgbClr val="C00000"/>
                </a:solidFill>
              </a:rPr>
              <a:t>Type 1≈ Type 3&gt; Type 2&gt; Type 4</a:t>
            </a:r>
            <a:endParaRPr lang="fr-F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99592" y="1988840"/>
          <a:ext cx="7632850" cy="1873514"/>
        </p:xfrm>
        <a:graphic>
          <a:graphicData uri="http://schemas.openxmlformats.org/drawingml/2006/table">
            <a:tbl>
              <a:tblPr/>
              <a:tblGrid>
                <a:gridCol w="3384376"/>
                <a:gridCol w="1133025"/>
                <a:gridCol w="1038483"/>
                <a:gridCol w="1038483"/>
                <a:gridCol w="1038483"/>
              </a:tblGrid>
              <a:tr h="5969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 smtClean="0">
                          <a:latin typeface="Calibri"/>
                          <a:ea typeface="Calibri"/>
                          <a:cs typeface="Times New Roman"/>
                        </a:rPr>
                        <a:t>Variables </a:t>
                      </a:r>
                      <a:endParaRPr lang="fr-F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fr-FR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Type  1</a:t>
                      </a:r>
                      <a:endParaRPr lang="fr-F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Type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2</a:t>
                      </a:r>
                      <a:endParaRPr lang="fr-F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Type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  3 </a:t>
                      </a:r>
                      <a:endParaRPr lang="fr-F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Type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  4</a:t>
                      </a:r>
                      <a:endParaRPr lang="fr-F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3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Motivation Independance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+</a:t>
                      </a:r>
                      <a:endParaRPr lang="fr-FR" sz="2000" b="1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ns</a:t>
                      </a:r>
                      <a:endParaRPr lang="fr-FR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-</a:t>
                      </a:r>
                      <a:endParaRPr lang="fr-FR" sz="2000" b="1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ns</a:t>
                      </a:r>
                      <a:endParaRPr lang="fr-FR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Gender (Male/Female)</a:t>
                      </a:r>
                      <a:endParaRPr kumimoji="0" lang="en-US" sz="1400" b="1" kern="12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haroni" pitchFamily="2" charset="-79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ns</a:t>
                      </a:r>
                      <a:endParaRPr lang="fr-FR" b="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400" b="1" kern="1200" noProof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High Level of diploma</a:t>
                      </a:r>
                      <a:endParaRPr kumimoji="0" lang="en-US" sz="1400" b="1" kern="1200" noProof="0">
                        <a:solidFill>
                          <a:schemeClr val="tx1"/>
                        </a:solidFill>
                        <a:latin typeface="+mn-lt"/>
                        <a:ea typeface="Calibri"/>
                        <a:cs typeface="Aharoni" pitchFamily="2" charset="-79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0" lang="fr-F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fr-FR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0" lang="fr-F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haroni" pitchFamily="2" charset="-79"/>
                        </a:rPr>
                        <a:t>Nationality (French/others)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fr-FR" dirty="0" smtClean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fr-FR" dirty="0" smtClean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fr-FR" dirty="0" smtClean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755576" y="404664"/>
            <a:ext cx="78488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Some differences in the coefficients of individuals variables:</a:t>
            </a:r>
            <a:r>
              <a:rPr lang="en-US" sz="2000" i="1" dirty="0" smtClean="0">
                <a:solidFill>
                  <a:srgbClr val="C00000"/>
                </a:solidFill>
              </a:rPr>
              <a:t> startup versus takeover</a:t>
            </a:r>
            <a:endParaRPr lang="en-US" sz="2000" dirty="0" smtClean="0">
              <a:latin typeface="+mn-lt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BE" dirty="0" smtClean="0"/>
              <a:t>Conclusions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8892480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Multilevel Analysis reveals regional differences but </a:t>
            </a:r>
            <a:r>
              <a:rPr lang="en-US" dirty="0" smtClean="0"/>
              <a:t>too </a:t>
            </a:r>
            <a:r>
              <a:rPr lang="en-US" dirty="0" smtClean="0"/>
              <a:t>few regions to be able to deepen in that way.</a:t>
            </a:r>
          </a:p>
          <a:p>
            <a:endParaRPr lang="en-US" dirty="0" smtClean="0"/>
          </a:p>
          <a:p>
            <a:r>
              <a:rPr lang="en-US" dirty="0" smtClean="0"/>
              <a:t>Conceptualization of the regional development based on Schumpeter/refugees effects.</a:t>
            </a:r>
          </a:p>
          <a:p>
            <a:endParaRPr lang="en-US" dirty="0" smtClean="0"/>
          </a:p>
          <a:p>
            <a:r>
              <a:rPr lang="en-US" dirty="0" err="1" smtClean="0"/>
              <a:t>Typologizing</a:t>
            </a:r>
            <a:r>
              <a:rPr lang="en-US" dirty="0" smtClean="0"/>
              <a:t> </a:t>
            </a:r>
            <a:r>
              <a:rPr lang="en-US" dirty="0" smtClean="0"/>
              <a:t>regions (Innovative, Traditional Industrialized, Touristic,  </a:t>
            </a:r>
            <a:r>
              <a:rPr lang="en-US" dirty="0" err="1" smtClean="0"/>
              <a:t>Adaptative</a:t>
            </a:r>
            <a:r>
              <a:rPr lang="en-US" dirty="0" smtClean="0"/>
              <a:t> Industrialized) </a:t>
            </a:r>
            <a:r>
              <a:rPr lang="en-US" dirty="0" smtClean="0"/>
              <a:t>reveals difference in terms of modes of entry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BE" dirty="0" err="1" smtClean="0"/>
              <a:t>Thank</a:t>
            </a:r>
            <a:r>
              <a:rPr lang="fr-BE" dirty="0" smtClean="0"/>
              <a:t> </a:t>
            </a:r>
            <a:r>
              <a:rPr lang="fr-BE" dirty="0" err="1" smtClean="0"/>
              <a:t>you</a:t>
            </a:r>
            <a:r>
              <a:rPr lang="fr-BE" dirty="0" smtClean="0"/>
              <a:t>!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dirty="0" err="1" smtClean="0"/>
              <a:t>Comments</a:t>
            </a:r>
            <a:r>
              <a:rPr lang="fr-BE" dirty="0" smtClean="0"/>
              <a:t>? Questions </a:t>
            </a:r>
            <a:r>
              <a:rPr lang="fr-BE" dirty="0" err="1" smtClean="0"/>
              <a:t>after</a:t>
            </a:r>
            <a:r>
              <a:rPr lang="fr-BE" dirty="0" smtClean="0"/>
              <a:t> the workshop ?</a:t>
            </a:r>
          </a:p>
          <a:p>
            <a:endParaRPr lang="fr-BE" dirty="0"/>
          </a:p>
          <a:p>
            <a:pPr>
              <a:buNone/>
            </a:pPr>
            <a:r>
              <a:rPr lang="fr-BE" dirty="0" err="1" smtClean="0"/>
              <a:t>Please</a:t>
            </a:r>
            <a:r>
              <a:rPr lang="fr-BE" dirty="0" smtClean="0"/>
              <a:t>, contact: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dirty="0" smtClean="0"/>
              <a:t>	</a:t>
            </a:r>
            <a:r>
              <a:rPr lang="fr-BE" sz="2300" dirty="0" smtClean="0">
                <a:solidFill>
                  <a:srgbClr val="005392"/>
                </a:solidFill>
              </a:rPr>
              <a:t>rafik.abdesselam@univ-lyon2.fr</a:t>
            </a:r>
          </a:p>
          <a:p>
            <a:pPr lvl="1">
              <a:buNone/>
            </a:pPr>
            <a:r>
              <a:rPr lang="fr-BE" dirty="0" smtClean="0">
                <a:solidFill>
                  <a:srgbClr val="005392"/>
                </a:solidFill>
              </a:rPr>
              <a:t>jean.bonnet@unicaen.fr</a:t>
            </a:r>
          </a:p>
          <a:p>
            <a:pPr lvl="1">
              <a:buNone/>
            </a:pPr>
            <a:r>
              <a:rPr lang="fr-BE" dirty="0" smtClean="0">
                <a:solidFill>
                  <a:srgbClr val="005392"/>
                </a:solidFill>
              </a:rPr>
              <a:t>pascal.cussy@unicaen.fr</a:t>
            </a:r>
          </a:p>
          <a:p>
            <a:pPr lvl="1">
              <a:buNone/>
            </a:pPr>
            <a:r>
              <a:rPr lang="fr-BE" dirty="0" smtClean="0">
                <a:solidFill>
                  <a:srgbClr val="005392"/>
                </a:solidFill>
              </a:rPr>
              <a:t>marcus.dejardin@unamur.be</a:t>
            </a:r>
          </a:p>
          <a:p>
            <a:pPr lvl="1">
              <a:buNone/>
            </a:pPr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107950" y="332656"/>
            <a:ext cx="9036049" cy="6525344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charset="0"/>
              <a:buNone/>
              <a:defRPr/>
            </a:pPr>
            <a:r>
              <a:rPr lang="fr-FR" sz="3200" dirty="0" smtClean="0">
                <a:solidFill>
                  <a:srgbClr val="005392"/>
                </a:solidFill>
              </a:rPr>
              <a:t>	</a:t>
            </a:r>
          </a:p>
          <a:p>
            <a:pPr marL="342900" lvl="1" indent="-342900">
              <a:buFont typeface="Arial" charset="0"/>
              <a:buNone/>
              <a:defRPr/>
            </a:pPr>
            <a:endParaRPr lang="fr-FR" dirty="0" smtClean="0">
              <a:solidFill>
                <a:srgbClr val="005392"/>
              </a:solidFill>
            </a:endParaRPr>
          </a:p>
          <a:p>
            <a:pPr marL="971550" lvl="1" indent="-514350">
              <a:buNone/>
              <a:defRPr/>
            </a:pPr>
            <a:r>
              <a:rPr lang="fr-FR" sz="2800" b="1" dirty="0" smtClean="0"/>
              <a:t>-Entrepreneurial </a:t>
            </a:r>
            <a:r>
              <a:rPr lang="fr-FR" sz="2800" b="1" dirty="0" err="1" smtClean="0"/>
              <a:t>choice</a:t>
            </a:r>
            <a:r>
              <a:rPr lang="fr-FR" sz="2800" b="1" dirty="0" smtClean="0"/>
              <a:t> </a:t>
            </a:r>
          </a:p>
          <a:p>
            <a:pPr marL="971550" lvl="1" indent="-514350">
              <a:buNone/>
              <a:defRPr/>
            </a:pPr>
            <a:endParaRPr lang="fr-FR" sz="2800" b="1" dirty="0" smtClean="0"/>
          </a:p>
          <a:p>
            <a:r>
              <a:rPr lang="en-US" dirty="0" smtClean="0"/>
              <a:t>-A</a:t>
            </a:r>
            <a:r>
              <a:rPr lang="en-US" sz="2800" dirty="0" smtClean="0"/>
              <a:t>nalytical framework: economic literature in the field of occupational choice and the regional economy.</a:t>
            </a:r>
          </a:p>
          <a:p>
            <a:endParaRPr lang="en-US" sz="2800" dirty="0" smtClean="0"/>
          </a:p>
          <a:p>
            <a:r>
              <a:rPr lang="en-US" sz="2800" dirty="0" smtClean="0"/>
              <a:t>-The hypotheses formulated are tested through econometric and data analysis methods.</a:t>
            </a:r>
          </a:p>
          <a:p>
            <a:pPr lvl="1">
              <a:buNone/>
            </a:pPr>
            <a:endParaRPr lang="fr-FR" sz="2700" dirty="0" smtClean="0"/>
          </a:p>
          <a:p>
            <a:pPr marL="971550" lvl="1" indent="-514350">
              <a:buFont typeface="Arial" charset="0"/>
              <a:buNone/>
              <a:defRPr/>
            </a:pPr>
            <a:r>
              <a:rPr lang="en-US" sz="2800" b="1" dirty="0" smtClean="0"/>
              <a:t>-Databases</a:t>
            </a:r>
          </a:p>
          <a:p>
            <a:pPr marL="971550" lvl="1" indent="-514350"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/>
              <a:t>-INSEE-SINE Individual characteristics of entrepreneurs </a:t>
            </a:r>
          </a:p>
          <a:p>
            <a:pPr marL="971550" lvl="1" indent="-514350">
              <a:buNone/>
              <a:defRPr/>
            </a:pPr>
            <a:r>
              <a:rPr lang="en-US" sz="2400" dirty="0" smtClean="0"/>
              <a:t>	-INSEE-</a:t>
            </a:r>
            <a:r>
              <a:rPr lang="en-US" sz="2400" dirty="0" err="1" smtClean="0"/>
              <a:t>Eurostat</a:t>
            </a:r>
            <a:r>
              <a:rPr lang="en-US" sz="2400" dirty="0" smtClean="0"/>
              <a:t>  Regional characteristics</a:t>
            </a:r>
          </a:p>
          <a:p>
            <a:pPr marL="971550" lvl="1" indent="-514350">
              <a:buNone/>
              <a:defRPr/>
            </a:pPr>
            <a:r>
              <a:rPr lang="en-US" sz="2400" dirty="0" smtClean="0"/>
              <a:t>	</a:t>
            </a:r>
          </a:p>
          <a:p>
            <a:pPr marL="971550" lvl="1" indent="-514350">
              <a:buNone/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  <a:defRPr/>
            </a:pPr>
            <a:r>
              <a:rPr lang="en-US" dirty="0" smtClean="0"/>
              <a:t>				                        </a:t>
            </a:r>
            <a:r>
              <a:rPr lang="fr-FR" dirty="0" smtClean="0"/>
              <a:t> </a:t>
            </a:r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pPr lvl="2" algn="ctr" rtl="0">
              <a:spcBef>
                <a:spcPct val="0"/>
              </a:spcBef>
              <a:defRPr/>
            </a:pPr>
            <a:r>
              <a:rPr lang="fr-FR" sz="3200" dirty="0" err="1" smtClean="0"/>
              <a:t>Methodology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435280" cy="5112568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Two modes of entry:</a:t>
            </a:r>
          </a:p>
          <a:p>
            <a:pPr lvl="1">
              <a:buNone/>
            </a:pPr>
            <a:r>
              <a:rPr lang="en-US" sz="3400" dirty="0" smtClean="0"/>
              <a:t> &gt;  Startup</a:t>
            </a:r>
          </a:p>
          <a:p>
            <a:pPr lvl="1">
              <a:buNone/>
            </a:pPr>
            <a:r>
              <a:rPr lang="en-US" sz="3400" dirty="0" smtClean="0"/>
              <a:t> &gt;  Takeover</a:t>
            </a:r>
          </a:p>
          <a:p>
            <a:pPr lvl="1">
              <a:buNone/>
            </a:pPr>
            <a:endParaRPr lang="en-US" sz="3400" dirty="0" smtClean="0"/>
          </a:p>
          <a:p>
            <a:r>
              <a:rPr lang="en-US" sz="3400" dirty="0" smtClean="0"/>
              <a:t>The chosen mode depends on multiple factors (profile, motivation, competences and resources of the entrepreneur; kind of product/service; kind of market…).</a:t>
            </a:r>
          </a:p>
          <a:p>
            <a:endParaRPr lang="en-US" sz="3400" dirty="0" smtClean="0"/>
          </a:p>
          <a:p>
            <a:endParaRPr lang="en-US" sz="3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fr-FR" sz="3400" dirty="0" smtClean="0"/>
              <a:t>To </a:t>
            </a:r>
            <a:r>
              <a:rPr lang="fr-FR" sz="3400" dirty="0" err="1" smtClean="0"/>
              <a:t>our</a:t>
            </a:r>
            <a:r>
              <a:rPr lang="fr-FR" sz="3400" dirty="0" smtClean="0"/>
              <a:t> best </a:t>
            </a:r>
            <a:r>
              <a:rPr lang="fr-FR" sz="3400" dirty="0" err="1" smtClean="0"/>
              <a:t>knowledge</a:t>
            </a:r>
            <a:r>
              <a:rPr lang="fr-FR" sz="3400" dirty="0" smtClean="0"/>
              <a:t>, </a:t>
            </a:r>
            <a:r>
              <a:rPr lang="fr-FR" sz="3400" dirty="0" err="1" smtClean="0"/>
              <a:t>differenciated</a:t>
            </a:r>
            <a:r>
              <a:rPr lang="fr-FR" sz="3400" dirty="0" smtClean="0"/>
              <a:t> </a:t>
            </a:r>
            <a:r>
              <a:rPr lang="fr-FR" sz="3400" dirty="0" err="1" smtClean="0"/>
              <a:t>explanation</a:t>
            </a:r>
            <a:r>
              <a:rPr lang="fr-FR" sz="3400" dirty="0" smtClean="0"/>
              <a:t> </a:t>
            </a:r>
            <a:r>
              <a:rPr lang="en-US" sz="3400" dirty="0" smtClean="0"/>
              <a:t>of </a:t>
            </a:r>
            <a:r>
              <a:rPr lang="en-US" sz="3400" i="1" dirty="0" smtClean="0"/>
              <a:t>Startup/Takeover,</a:t>
            </a:r>
            <a:r>
              <a:rPr lang="en-US" sz="3400" dirty="0" smtClean="0"/>
              <a:t> taking into account individual and regional characteristics, has still to be provided.</a:t>
            </a:r>
          </a:p>
          <a:p>
            <a:endParaRPr lang="fr-BE" sz="3600" dirty="0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  <a:defRPr/>
            </a:pPr>
            <a:r>
              <a:rPr lang="en-US" sz="3200" dirty="0" smtClean="0"/>
              <a:t>Originality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BE" dirty="0" smtClean="0"/>
              <a:t>Plan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7776864" cy="4569371"/>
          </a:xfrm>
        </p:spPr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Entry’s mode</a:t>
            </a:r>
          </a:p>
          <a:p>
            <a:r>
              <a:rPr lang="en-US" dirty="0" smtClean="0"/>
              <a:t>Literature review</a:t>
            </a:r>
          </a:p>
          <a:p>
            <a:r>
              <a:rPr lang="en-US" dirty="0" smtClean="0"/>
              <a:t>Entry’s mode and regional context</a:t>
            </a:r>
          </a:p>
          <a:p>
            <a:r>
              <a:rPr lang="en-US" dirty="0" smtClean="0"/>
              <a:t>Data  and methodology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Entry modes: </a:t>
            </a:r>
            <a:br>
              <a:rPr lang="en-US" dirty="0" smtClean="0"/>
            </a:br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69160"/>
          </a:xfrm>
        </p:spPr>
        <p:txBody>
          <a:bodyPr>
            <a:normAutofit fontScale="85000" lnSpcReduction="20000"/>
          </a:bodyPr>
          <a:lstStyle/>
          <a:p>
            <a:endParaRPr lang="fr-BE" dirty="0" smtClean="0"/>
          </a:p>
          <a:p>
            <a:r>
              <a:rPr lang="en-US" sz="3100" dirty="0" smtClean="0"/>
              <a:t>Individual and </a:t>
            </a:r>
            <a:r>
              <a:rPr lang="en-US" sz="3100" dirty="0" err="1" smtClean="0"/>
              <a:t>sectoral</a:t>
            </a:r>
            <a:r>
              <a:rPr lang="en-US" sz="3100" dirty="0" smtClean="0"/>
              <a:t> effects on startup/takeover modes</a:t>
            </a:r>
          </a:p>
          <a:p>
            <a:pPr lvl="2"/>
            <a:r>
              <a:rPr lang="en-US" sz="3100" dirty="0" smtClean="0"/>
              <a:t>Parker et Van </a:t>
            </a:r>
            <a:r>
              <a:rPr lang="en-US" sz="3100" dirty="0" err="1" smtClean="0"/>
              <a:t>Praag</a:t>
            </a:r>
            <a:r>
              <a:rPr lang="en-US" sz="3100" dirty="0" smtClean="0"/>
              <a:t> (2011) </a:t>
            </a:r>
          </a:p>
          <a:p>
            <a:pPr lvl="2"/>
            <a:r>
              <a:rPr lang="en-US" sz="3100" dirty="0" err="1" smtClean="0"/>
              <a:t>Bastié</a:t>
            </a:r>
            <a:r>
              <a:rPr lang="en-US" sz="3100" dirty="0" smtClean="0"/>
              <a:t> , </a:t>
            </a:r>
            <a:r>
              <a:rPr lang="en-US" sz="3100" dirty="0" err="1" smtClean="0"/>
              <a:t>Cieply</a:t>
            </a:r>
            <a:r>
              <a:rPr lang="en-US" sz="3100" dirty="0" smtClean="0"/>
              <a:t> et </a:t>
            </a:r>
            <a:r>
              <a:rPr lang="en-US" sz="3100" dirty="0" err="1" smtClean="0"/>
              <a:t>Cussy</a:t>
            </a:r>
            <a:r>
              <a:rPr lang="en-US" sz="3100" dirty="0" smtClean="0"/>
              <a:t> (2011) </a:t>
            </a:r>
          </a:p>
          <a:p>
            <a:pPr lvl="2"/>
            <a:endParaRPr lang="en-US" sz="3100" dirty="0" smtClean="0"/>
          </a:p>
          <a:p>
            <a:r>
              <a:rPr lang="en-US" sz="3100" i="1" dirty="0" smtClean="0"/>
              <a:t>Intentions</a:t>
            </a:r>
            <a:r>
              <a:rPr lang="en-US" sz="3100" dirty="0" smtClean="0"/>
              <a:t> regarding the entry modes </a:t>
            </a:r>
          </a:p>
          <a:p>
            <a:pPr lvl="2"/>
            <a:r>
              <a:rPr lang="en-US" sz="3100" dirty="0" smtClean="0"/>
              <a:t>Block, </a:t>
            </a:r>
            <a:r>
              <a:rPr lang="en-US" sz="3100" dirty="0" err="1" smtClean="0"/>
              <a:t>Thurik</a:t>
            </a:r>
            <a:r>
              <a:rPr lang="en-US" sz="3100" dirty="0" smtClean="0"/>
              <a:t> et van </a:t>
            </a:r>
            <a:r>
              <a:rPr lang="en-US" sz="3100" dirty="0" err="1" smtClean="0"/>
              <a:t>der</a:t>
            </a:r>
            <a:r>
              <a:rPr lang="en-US" sz="3100" dirty="0" smtClean="0"/>
              <a:t> </a:t>
            </a:r>
            <a:r>
              <a:rPr lang="en-US" sz="3100" dirty="0" err="1" smtClean="0"/>
              <a:t>Zwan</a:t>
            </a:r>
            <a:r>
              <a:rPr lang="en-US" sz="3100" dirty="0" smtClean="0"/>
              <a:t> (2010)</a:t>
            </a:r>
          </a:p>
          <a:p>
            <a:endParaRPr lang="en-US" sz="3100" dirty="0" smtClean="0"/>
          </a:p>
          <a:p>
            <a:r>
              <a:rPr lang="en-US" sz="3100" dirty="0" smtClean="0"/>
              <a:t>Descriptive study of entry modes according to constraints (financial, technical, informational and insertion in entrepreneurial networks and regional context).</a:t>
            </a:r>
          </a:p>
          <a:p>
            <a:pPr lvl="2"/>
            <a:r>
              <a:rPr lang="fr-BE" sz="3100" dirty="0" err="1" smtClean="0"/>
              <a:t>Abdesselam</a:t>
            </a:r>
            <a:r>
              <a:rPr lang="fr-BE" sz="3100" dirty="0"/>
              <a:t>, </a:t>
            </a:r>
            <a:r>
              <a:rPr lang="fr-BE" sz="3100" dirty="0" smtClean="0"/>
              <a:t>Bonnet, </a:t>
            </a:r>
            <a:r>
              <a:rPr lang="fr-BE" sz="3100" dirty="0"/>
              <a:t>Le </a:t>
            </a:r>
            <a:r>
              <a:rPr lang="fr-BE" sz="3100" dirty="0" smtClean="0"/>
              <a:t>Pape </a:t>
            </a:r>
            <a:r>
              <a:rPr lang="fr-BE" sz="3100" dirty="0"/>
              <a:t>(2004</a:t>
            </a:r>
            <a:r>
              <a:rPr lang="fr-BE" sz="3100" dirty="0" smtClean="0"/>
              <a:t>)</a:t>
            </a:r>
            <a:endParaRPr lang="fr-BE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BE" dirty="0" smtClean="0"/>
              <a:t>Entry modes and regional </a:t>
            </a:r>
            <a:r>
              <a:rPr lang="fr-BE" dirty="0" err="1" smtClean="0"/>
              <a:t>context</a:t>
            </a:r>
            <a:r>
              <a:rPr lang="fr-BE" dirty="0" smtClean="0"/>
              <a:t> (1)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Startup or Takeover </a:t>
            </a:r>
          </a:p>
          <a:p>
            <a:pPr>
              <a:buNone/>
            </a:pPr>
            <a:r>
              <a:rPr lang="en-US" dirty="0" smtClean="0"/>
              <a:t>	= f (relative expected profitability, non- monetary factors)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Relative expected profitability and non- monetary factors</a:t>
            </a:r>
          </a:p>
          <a:p>
            <a:pPr>
              <a:buNone/>
            </a:pPr>
            <a:r>
              <a:rPr lang="en-US" dirty="0" smtClean="0"/>
              <a:t>	= f (regional context</a:t>
            </a:r>
            <a:r>
              <a:rPr lang="fr-BE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03648" y="5117122"/>
            <a:ext cx="6048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/>
              <a:t>Variables characterizing the regional context 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4283968" y="5661248"/>
            <a:ext cx="7200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557321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i="1" dirty="0" smtClean="0"/>
          </a:p>
          <a:p>
            <a:endParaRPr lang="fr-BE" sz="2800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 l="30864" t="10941" r="30864" b="22280"/>
          <a:stretch>
            <a:fillRect/>
          </a:stretch>
        </p:blipFill>
        <p:spPr bwMode="auto">
          <a:xfrm>
            <a:off x="539552" y="-99392"/>
            <a:ext cx="7776864" cy="705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BE" dirty="0" smtClean="0"/>
              <a:t>Data and </a:t>
            </a:r>
            <a:r>
              <a:rPr lang="fr-BE" dirty="0" err="1" smtClean="0"/>
              <a:t>methods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496944" cy="5589240"/>
          </a:xfrm>
        </p:spPr>
        <p:txBody>
          <a:bodyPr>
            <a:normAutofit/>
          </a:bodyPr>
          <a:lstStyle/>
          <a:p>
            <a:r>
              <a:rPr lang="en-US" dirty="0" smtClean="0"/>
              <a:t>Database INSEE-SINE (2002) </a:t>
            </a:r>
          </a:p>
          <a:p>
            <a:r>
              <a:rPr lang="en-US" dirty="0" err="1" smtClean="0"/>
              <a:t>Probit</a:t>
            </a:r>
            <a:r>
              <a:rPr lang="en-US" dirty="0" smtClean="0"/>
              <a:t> Models: startup versus takeover</a:t>
            </a:r>
          </a:p>
          <a:p>
            <a:pPr lvl="2"/>
            <a:r>
              <a:rPr lang="en-US" sz="2200" dirty="0" smtClean="0"/>
              <a:t>Models based on individual data and regional dummies (test on the intercept)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Database INSEE, EUROSTAT 2000-2011 </a:t>
            </a:r>
          </a:p>
          <a:p>
            <a:r>
              <a:rPr lang="en-US" dirty="0" smtClean="0"/>
              <a:t>Data analysis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Typology of regional development (Schumpeter/refugee)</a:t>
            </a:r>
          </a:p>
          <a:p>
            <a:pPr lvl="2">
              <a:spcBef>
                <a:spcPts val="0"/>
              </a:spcBef>
            </a:pPr>
            <a:r>
              <a:rPr lang="en-US" sz="2200" dirty="0" err="1" smtClean="0"/>
              <a:t>Probit</a:t>
            </a:r>
            <a:r>
              <a:rPr lang="en-US" sz="2200" dirty="0" smtClean="0"/>
              <a:t> Models: startup versus takeover  in each class of regions (comparison of the coefficients)</a:t>
            </a:r>
          </a:p>
          <a:p>
            <a:pPr lvl="2">
              <a:spcBef>
                <a:spcPts val="0"/>
              </a:spcBef>
            </a:pPr>
            <a:endParaRPr lang="en-US" sz="2200" dirty="0" smtClean="0"/>
          </a:p>
          <a:p>
            <a:pPr lvl="2">
              <a:spcBef>
                <a:spcPts val="0"/>
              </a:spcBef>
            </a:pPr>
            <a:endParaRPr lang="en-US" sz="2200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8479</TotalTime>
  <Words>1086</Words>
  <Application>Microsoft Office PowerPoint</Application>
  <PresentationFormat>Affichage à l'écran (4:3)</PresentationFormat>
  <Paragraphs>376</Paragraphs>
  <Slides>23</Slides>
  <Notes>8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Rotonde</vt:lpstr>
      <vt:lpstr>Diapositive 1</vt:lpstr>
      <vt:lpstr>Diapositive 2</vt:lpstr>
      <vt:lpstr>Methodology</vt:lpstr>
      <vt:lpstr>Originality </vt:lpstr>
      <vt:lpstr>Plan</vt:lpstr>
      <vt:lpstr>Entry modes:  Literature review</vt:lpstr>
      <vt:lpstr>Entry modes and regional context (1)</vt:lpstr>
      <vt:lpstr>Diapositive 8</vt:lpstr>
      <vt:lpstr>Data and methods</vt:lpstr>
      <vt:lpstr>Results</vt:lpstr>
      <vt:lpstr>Diapositive 11</vt:lpstr>
      <vt:lpstr>Results</vt:lpstr>
      <vt:lpstr>Test on the intercept  </vt:lpstr>
      <vt:lpstr>Typology of the regional development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Conclusions</vt:lpstr>
      <vt:lpstr>Thank you!</vt:lpstr>
    </vt:vector>
  </TitlesOfParts>
  <Company>Université de Caen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UFR Sciences Economiques</dc:creator>
  <cp:lastModifiedBy>Jean Bonnet</cp:lastModifiedBy>
  <cp:revision>328</cp:revision>
  <dcterms:created xsi:type="dcterms:W3CDTF">2011-01-28T06:30:56Z</dcterms:created>
  <dcterms:modified xsi:type="dcterms:W3CDTF">2014-09-27T10:40:37Z</dcterms:modified>
</cp:coreProperties>
</file>